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2"/>
  </p:sldMasterIdLst>
  <p:notesMasterIdLst>
    <p:notesMasterId r:id="rId30"/>
  </p:notesMasterIdLst>
  <p:sldIdLst>
    <p:sldId id="315" r:id="rId3"/>
    <p:sldId id="330" r:id="rId4"/>
    <p:sldId id="285" r:id="rId5"/>
    <p:sldId id="335" r:id="rId6"/>
    <p:sldId id="346" r:id="rId7"/>
    <p:sldId id="341" r:id="rId8"/>
    <p:sldId id="288" r:id="rId9"/>
    <p:sldId id="336" r:id="rId10"/>
    <p:sldId id="348" r:id="rId11"/>
    <p:sldId id="338" r:id="rId12"/>
    <p:sldId id="337" r:id="rId13"/>
    <p:sldId id="347" r:id="rId14"/>
    <p:sldId id="345" r:id="rId15"/>
    <p:sldId id="342" r:id="rId16"/>
    <p:sldId id="339" r:id="rId17"/>
    <p:sldId id="357" r:id="rId18"/>
    <p:sldId id="340" r:id="rId19"/>
    <p:sldId id="343" r:id="rId20"/>
    <p:sldId id="344" r:id="rId21"/>
    <p:sldId id="308" r:id="rId22"/>
    <p:sldId id="351" r:id="rId23"/>
    <p:sldId id="353" r:id="rId24"/>
    <p:sldId id="305" r:id="rId25"/>
    <p:sldId id="287" r:id="rId26"/>
    <p:sldId id="354" r:id="rId27"/>
    <p:sldId id="355" r:id="rId28"/>
    <p:sldId id="356" r:id="rId29"/>
  </p:sldIdLst>
  <p:sldSz cx="9144000" cy="5143500" type="screen16x9"/>
  <p:notesSz cx="6858000" cy="9144000"/>
  <p:defaultTextStyle>
    <a:defPPr marL="0" marR="0" indent="0" algn="l" defTabSz="342925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5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857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50" b="0" i="0" u="none" strike="noStrike" cap="none" spc="0" normalizeH="0" baseline="0">
        <a:ln>
          <a:noFill/>
        </a:ln>
        <a:solidFill>
          <a:srgbClr val="7F7F7F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342856" algn="l" defTabSz="6857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50" b="0" i="0" u="none" strike="noStrike" cap="none" spc="0" normalizeH="0" baseline="0">
        <a:ln>
          <a:noFill/>
        </a:ln>
        <a:solidFill>
          <a:srgbClr val="7F7F7F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685713" algn="l" defTabSz="6857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50" b="0" i="0" u="none" strike="noStrike" cap="none" spc="0" normalizeH="0" baseline="0">
        <a:ln>
          <a:noFill/>
        </a:ln>
        <a:solidFill>
          <a:srgbClr val="7F7F7F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028570" algn="l" defTabSz="6857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50" b="0" i="0" u="none" strike="noStrike" cap="none" spc="0" normalizeH="0" baseline="0">
        <a:ln>
          <a:noFill/>
        </a:ln>
        <a:solidFill>
          <a:srgbClr val="7F7F7F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371428" algn="l" defTabSz="6857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50" b="0" i="0" u="none" strike="noStrike" cap="none" spc="0" normalizeH="0" baseline="0">
        <a:ln>
          <a:noFill/>
        </a:ln>
        <a:solidFill>
          <a:srgbClr val="7F7F7F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1714285" algn="l" defTabSz="6857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50" b="0" i="0" u="none" strike="noStrike" cap="none" spc="0" normalizeH="0" baseline="0">
        <a:ln>
          <a:noFill/>
        </a:ln>
        <a:solidFill>
          <a:srgbClr val="7F7F7F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057142" algn="l" defTabSz="6857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50" b="0" i="0" u="none" strike="noStrike" cap="none" spc="0" normalizeH="0" baseline="0">
        <a:ln>
          <a:noFill/>
        </a:ln>
        <a:solidFill>
          <a:srgbClr val="7F7F7F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2400000" algn="l" defTabSz="6857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50" b="0" i="0" u="none" strike="noStrike" cap="none" spc="0" normalizeH="0" baseline="0">
        <a:ln>
          <a:noFill/>
        </a:ln>
        <a:solidFill>
          <a:srgbClr val="7F7F7F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2742857" algn="l" defTabSz="6857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350" b="0" i="0" u="none" strike="noStrike" cap="none" spc="0" normalizeH="0" baseline="0">
        <a:ln>
          <a:noFill/>
        </a:ln>
        <a:solidFill>
          <a:srgbClr val="7F7F7F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3C57"/>
    <a:srgbClr val="18AC9F"/>
    <a:srgbClr val="CDCBCC"/>
    <a:srgbClr val="90D9EC"/>
    <a:srgbClr val="303332"/>
    <a:srgbClr val="005C57"/>
    <a:srgbClr val="90D8EC"/>
    <a:srgbClr val="78D2E6"/>
    <a:srgbClr val="233B53"/>
    <a:srgbClr val="163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AD1F2"/>
          </a:solidFill>
        </a:fill>
      </a:tcStyle>
    </a:wholeTbl>
    <a:band2H>
      <a:tcTxStyle/>
      <a:tcStyle>
        <a:tcBdr/>
        <a:fill>
          <a:solidFill>
            <a:srgbClr val="E6E9F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DBDCDE"/>
          </a:solidFill>
        </a:fill>
      </a:tcStyle>
    </a:wholeTbl>
    <a:band2H>
      <a:tcTxStyle/>
      <a:tcStyle>
        <a:tcBdr/>
        <a:fill>
          <a:solidFill>
            <a:srgbClr val="EEEEE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CECEC"/>
          </a:solidFill>
        </a:fill>
      </a:tcStyle>
    </a:wholeTbl>
    <a:band2H>
      <a:tcTxStyle/>
      <a:tcStyle>
        <a:tcBdr/>
        <a:fill>
          <a:solidFill>
            <a:schemeClr val="accent5">
              <a:hueOff val="-7200000"/>
              <a:satOff val="-100001"/>
            </a:schemeClr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7F7F7F"/>
              </a:solidFill>
              <a:prstDash val="solid"/>
              <a:round/>
            </a:ln>
          </a:top>
          <a:bottom>
            <a:ln w="25400" cap="flat">
              <a:solidFill>
                <a:srgbClr val="7F7F7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7200000"/>
              <a:satOff val="-100001"/>
            </a:schemeClr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F7F7F"/>
              </a:solidFill>
              <a:prstDash val="solid"/>
              <a:round/>
            </a:ln>
          </a:top>
          <a:bottom>
            <a:ln w="25400" cap="flat">
              <a:solidFill>
                <a:srgbClr val="7F7F7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D7D7D7"/>
          </a:solidFill>
        </a:fill>
      </a:tcStyle>
    </a:wholeTbl>
    <a:band2H>
      <a:tcTxStyle/>
      <a:tcStyle>
        <a:tcBdr/>
        <a:fill>
          <a:solidFill>
            <a:srgbClr val="ECECEC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7F7F7F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7F7F7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accent5">
          <a:hueOff val="-72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72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7F7F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solidFill>
                <a:srgbClr val="7F7F7F"/>
              </a:solidFill>
              <a:prstDash val="solid"/>
              <a:round/>
            </a:ln>
          </a:left>
          <a:right>
            <a:ln w="12700" cap="flat">
              <a:solidFill>
                <a:srgbClr val="7F7F7F"/>
              </a:solidFill>
              <a:prstDash val="solid"/>
              <a:round/>
            </a:ln>
          </a:right>
          <a:top>
            <a:ln w="12700" cap="flat">
              <a:solidFill>
                <a:srgbClr val="7F7F7F"/>
              </a:solidFill>
              <a:prstDash val="solid"/>
              <a:round/>
            </a:ln>
          </a:top>
          <a:bottom>
            <a:ln w="12700" cap="flat">
              <a:solidFill>
                <a:srgbClr val="7F7F7F"/>
              </a:solidFill>
              <a:prstDash val="solid"/>
              <a:round/>
            </a:ln>
          </a:bottom>
          <a:insideH>
            <a:ln w="12700" cap="flat">
              <a:solidFill>
                <a:srgbClr val="7F7F7F"/>
              </a:solidFill>
              <a:prstDash val="solid"/>
              <a:round/>
            </a:ln>
          </a:insideH>
          <a:insideV>
            <a:ln w="12700" cap="flat">
              <a:solidFill>
                <a:srgbClr val="7F7F7F"/>
              </a:solidFill>
              <a:prstDash val="solid"/>
              <a:round/>
            </a:ln>
          </a:insideV>
        </a:tcBdr>
        <a:fill>
          <a:solidFill>
            <a:srgbClr val="7F7F7F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5">
              <a:hueOff val="-7200000"/>
              <a:satOff val="-100001"/>
            </a:schemeClr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solidFill>
                <a:srgbClr val="7F7F7F"/>
              </a:solidFill>
              <a:prstDash val="solid"/>
              <a:round/>
            </a:ln>
          </a:left>
          <a:right>
            <a:ln w="12700" cap="flat">
              <a:solidFill>
                <a:srgbClr val="7F7F7F"/>
              </a:solidFill>
              <a:prstDash val="solid"/>
              <a:round/>
            </a:ln>
          </a:right>
          <a:top>
            <a:ln w="12700" cap="flat">
              <a:solidFill>
                <a:srgbClr val="7F7F7F"/>
              </a:solidFill>
              <a:prstDash val="solid"/>
              <a:round/>
            </a:ln>
          </a:top>
          <a:bottom>
            <a:ln w="12700" cap="flat">
              <a:solidFill>
                <a:srgbClr val="7F7F7F"/>
              </a:solidFill>
              <a:prstDash val="solid"/>
              <a:round/>
            </a:ln>
          </a:bottom>
          <a:insideH>
            <a:ln w="12700" cap="flat">
              <a:solidFill>
                <a:srgbClr val="7F7F7F"/>
              </a:solidFill>
              <a:prstDash val="solid"/>
              <a:round/>
            </a:ln>
          </a:insideH>
          <a:insideV>
            <a:ln w="12700" cap="flat">
              <a:solidFill>
                <a:srgbClr val="7F7F7F"/>
              </a:solidFill>
              <a:prstDash val="solid"/>
              <a:round/>
            </a:ln>
          </a:insideV>
        </a:tcBdr>
        <a:fill>
          <a:solidFill>
            <a:srgbClr val="7F7F7F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solidFill>
                <a:srgbClr val="7F7F7F"/>
              </a:solidFill>
              <a:prstDash val="solid"/>
              <a:round/>
            </a:ln>
          </a:left>
          <a:right>
            <a:ln w="12700" cap="flat">
              <a:solidFill>
                <a:srgbClr val="7F7F7F"/>
              </a:solidFill>
              <a:prstDash val="solid"/>
              <a:round/>
            </a:ln>
          </a:right>
          <a:top>
            <a:ln w="50800" cap="flat">
              <a:solidFill>
                <a:srgbClr val="7F7F7F"/>
              </a:solidFill>
              <a:prstDash val="solid"/>
              <a:round/>
            </a:ln>
          </a:top>
          <a:bottom>
            <a:ln w="12700" cap="flat">
              <a:solidFill>
                <a:srgbClr val="7F7F7F"/>
              </a:solidFill>
              <a:prstDash val="solid"/>
              <a:round/>
            </a:ln>
          </a:bottom>
          <a:insideH>
            <a:ln w="12700" cap="flat">
              <a:solidFill>
                <a:srgbClr val="7F7F7F"/>
              </a:solidFill>
              <a:prstDash val="solid"/>
              <a:round/>
            </a:ln>
          </a:insideH>
          <a:insideV>
            <a:ln w="12700" cap="flat">
              <a:solidFill>
                <a:srgbClr val="7F7F7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7F7F7F"/>
      </a:tcTxStyle>
      <a:tcStyle>
        <a:tcBdr>
          <a:left>
            <a:ln w="12700" cap="flat">
              <a:solidFill>
                <a:srgbClr val="7F7F7F"/>
              </a:solidFill>
              <a:prstDash val="solid"/>
              <a:round/>
            </a:ln>
          </a:left>
          <a:right>
            <a:ln w="12700" cap="flat">
              <a:solidFill>
                <a:srgbClr val="7F7F7F"/>
              </a:solidFill>
              <a:prstDash val="solid"/>
              <a:round/>
            </a:ln>
          </a:right>
          <a:top>
            <a:ln w="12700" cap="flat">
              <a:solidFill>
                <a:srgbClr val="7F7F7F"/>
              </a:solidFill>
              <a:prstDash val="solid"/>
              <a:round/>
            </a:ln>
          </a:top>
          <a:bottom>
            <a:ln w="25400" cap="flat">
              <a:solidFill>
                <a:srgbClr val="7F7F7F"/>
              </a:solidFill>
              <a:prstDash val="solid"/>
              <a:round/>
            </a:ln>
          </a:bottom>
          <a:insideH>
            <a:ln w="12700" cap="flat">
              <a:solidFill>
                <a:srgbClr val="7F7F7F"/>
              </a:solidFill>
              <a:prstDash val="solid"/>
              <a:round/>
            </a:ln>
          </a:insideH>
          <a:insideV>
            <a:ln w="12700" cap="flat">
              <a:solidFill>
                <a:srgbClr val="7F7F7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73"/>
    <p:restoredTop sz="90304" autoAdjust="0"/>
  </p:normalViewPr>
  <p:slideViewPr>
    <p:cSldViewPr snapToGrid="0" snapToObjects="1">
      <p:cViewPr varScale="1">
        <p:scale>
          <a:sx n="192" d="100"/>
          <a:sy n="192" d="100"/>
        </p:scale>
        <p:origin x="796" y="1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78" d="100"/>
        <a:sy n="17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918588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342856" latinLnBrk="0">
      <a:defRPr sz="900">
        <a:latin typeface="+mn-lt"/>
        <a:ea typeface="+mn-ea"/>
        <a:cs typeface="+mn-cs"/>
        <a:sym typeface="Montserrat Light"/>
      </a:defRPr>
    </a:lvl1pPr>
    <a:lvl2pPr indent="85732" defTabSz="342856" latinLnBrk="0">
      <a:defRPr sz="900">
        <a:latin typeface="+mn-lt"/>
        <a:ea typeface="+mn-ea"/>
        <a:cs typeface="+mn-cs"/>
        <a:sym typeface="Montserrat Light"/>
      </a:defRPr>
    </a:lvl2pPr>
    <a:lvl3pPr indent="171463" defTabSz="342856" latinLnBrk="0">
      <a:defRPr sz="900">
        <a:latin typeface="+mn-lt"/>
        <a:ea typeface="+mn-ea"/>
        <a:cs typeface="+mn-cs"/>
        <a:sym typeface="Montserrat Light"/>
      </a:defRPr>
    </a:lvl3pPr>
    <a:lvl4pPr indent="257194" defTabSz="342856" latinLnBrk="0">
      <a:defRPr sz="900">
        <a:latin typeface="+mn-lt"/>
        <a:ea typeface="+mn-ea"/>
        <a:cs typeface="+mn-cs"/>
        <a:sym typeface="Montserrat Light"/>
      </a:defRPr>
    </a:lvl4pPr>
    <a:lvl5pPr indent="342925" defTabSz="342856" latinLnBrk="0">
      <a:defRPr sz="900">
        <a:latin typeface="+mn-lt"/>
        <a:ea typeface="+mn-ea"/>
        <a:cs typeface="+mn-cs"/>
        <a:sym typeface="Montserrat Light"/>
      </a:defRPr>
    </a:lvl5pPr>
    <a:lvl6pPr indent="428657" defTabSz="342856" latinLnBrk="0">
      <a:defRPr sz="900">
        <a:latin typeface="+mn-lt"/>
        <a:ea typeface="+mn-ea"/>
        <a:cs typeface="+mn-cs"/>
        <a:sym typeface="Montserrat Light"/>
      </a:defRPr>
    </a:lvl6pPr>
    <a:lvl7pPr indent="514389" defTabSz="342856" latinLnBrk="0">
      <a:defRPr sz="900">
        <a:latin typeface="+mn-lt"/>
        <a:ea typeface="+mn-ea"/>
        <a:cs typeface="+mn-cs"/>
        <a:sym typeface="Montserrat Light"/>
      </a:defRPr>
    </a:lvl7pPr>
    <a:lvl8pPr indent="600119" defTabSz="342856" latinLnBrk="0">
      <a:defRPr sz="900">
        <a:latin typeface="+mn-lt"/>
        <a:ea typeface="+mn-ea"/>
        <a:cs typeface="+mn-cs"/>
        <a:sym typeface="Montserrat Light"/>
      </a:defRPr>
    </a:lvl8pPr>
    <a:lvl9pPr indent="685851" defTabSz="342856" latinLnBrk="0">
      <a:defRPr sz="900">
        <a:latin typeface="+mn-lt"/>
        <a:ea typeface="+mn-ea"/>
        <a:cs typeface="+mn-cs"/>
        <a:sym typeface="Montserrat Light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34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More work including engineering and support 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Increased risk due to custom code</a:t>
            </a:r>
          </a:p>
          <a:p>
            <a:pPr marL="171450" indent="-171450">
              <a:buFontTx/>
              <a:buChar char="-"/>
            </a:pPr>
            <a:r>
              <a:rPr lang="en-US" dirty="0"/>
              <a:t>Support for custom features in the bridged token</a:t>
            </a:r>
          </a:p>
          <a:p>
            <a:pPr marL="171450" indent="-171450">
              <a:buFontTx/>
              <a:buChar char="-"/>
            </a:pPr>
            <a:r>
              <a:rPr lang="en-US" dirty="0"/>
              <a:t>Longer timeline to allow for engineering, testing and audit times</a:t>
            </a:r>
          </a:p>
        </p:txBody>
      </p:sp>
    </p:spTree>
    <p:extLst>
      <p:ext uri="{BB962C8B-B14F-4D97-AF65-F5344CB8AC3E}">
        <p14:creationId xmlns:p14="http://schemas.microsoft.com/office/powerpoint/2010/main" val="2645091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The biggest undertaking in terms of time and cost</a:t>
            </a:r>
          </a:p>
          <a:p>
            <a:pPr marL="171450" indent="-171450">
              <a:buFontTx/>
              <a:buChar char="-"/>
            </a:pPr>
            <a:r>
              <a:rPr lang="en-US" dirty="0"/>
              <a:t>May negate the need for a later native token deployment</a:t>
            </a:r>
          </a:p>
          <a:p>
            <a:pPr marL="171450" indent="-171450">
              <a:buFontTx/>
              <a:buChar char="-"/>
            </a:pPr>
            <a:r>
              <a:rPr lang="en-US" dirty="0"/>
              <a:t>A very custom experience for users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If wanting to support MetaMask Portfolio Bridge, would need to comply with MetaMask Bridging requirements to get registered</a:t>
            </a:r>
          </a:p>
          <a:p>
            <a:pPr marL="171450" indent="-171450">
              <a:buFontTx/>
              <a:buChar char="-"/>
            </a:pPr>
            <a:r>
              <a:rPr lang="en-US" dirty="0"/>
              <a:t>Highest risk due to the code and infrastructure estate being developed and maintained</a:t>
            </a:r>
          </a:p>
        </p:txBody>
      </p:sp>
    </p:spTree>
    <p:extLst>
      <p:ext uri="{BB962C8B-B14F-4D97-AF65-F5344CB8AC3E}">
        <p14:creationId xmlns:p14="http://schemas.microsoft.com/office/powerpoint/2010/main" val="5721375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Not a bridge directly but uses LI.FI and Socket aggregators to provide a single simple bridging experience</a:t>
            </a:r>
          </a:p>
          <a:p>
            <a:pPr marL="171450" indent="-171450">
              <a:buFontTx/>
              <a:buChar char="-"/>
            </a:pPr>
            <a:r>
              <a:rPr lang="en-US" dirty="0"/>
              <a:t>Need to be listed on one or more supported third-party bridges</a:t>
            </a:r>
          </a:p>
        </p:txBody>
      </p:sp>
    </p:spTree>
    <p:extLst>
      <p:ext uri="{BB962C8B-B14F-4D97-AF65-F5344CB8AC3E}">
        <p14:creationId xmlns:p14="http://schemas.microsoft.com/office/powerpoint/2010/main" val="3159010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Need to engage directly with third party bridge providers.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These bridges use the canonical token created by Linea Bridge, using LPs to provide bridged token on Linea.</a:t>
            </a:r>
          </a:p>
          <a:p>
            <a:pPr marL="171450" indent="-171450">
              <a:buFontTx/>
              <a:buChar char="-"/>
            </a:pPr>
            <a:r>
              <a:rPr lang="en-US" dirty="0"/>
              <a:t>Included here only as a reference and to explain the relationship with MetaMask and Linea Native Bridge.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Worth mentioning that there are other bridges such as </a:t>
            </a:r>
            <a:r>
              <a:rPr lang="en-GB" dirty="0"/>
              <a:t>Symbiosis which are independent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0083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511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6340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MetaMask is a popular and familiar tool for most EVM blockchain users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Snaps to be considered if needing to offer a </a:t>
            </a:r>
            <a:r>
              <a:rPr lang="en-US" dirty="0" err="1"/>
              <a:t>dApp</a:t>
            </a:r>
            <a:r>
              <a:rPr lang="en-US" dirty="0"/>
              <a:t> that provides a custom interactive experience with Linea, such as collecting information about a token or account or interacting with custom token logic</a:t>
            </a:r>
          </a:p>
          <a:p>
            <a:pPr marL="171450" indent="-171450">
              <a:buFontTx/>
              <a:buChar char="-"/>
            </a:pPr>
            <a:r>
              <a:rPr lang="en-US" dirty="0"/>
              <a:t>MetaMask bridging already discussed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marR="0" lvl="0" indent="-171450" defTabSz="34285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/>
              <a:t>Infura</a:t>
            </a:r>
            <a:r>
              <a:rPr lang="en-US" dirty="0"/>
              <a:t> for any </a:t>
            </a:r>
            <a:r>
              <a:rPr lang="en-US" dirty="0" err="1"/>
              <a:t>dApp</a:t>
            </a:r>
            <a:r>
              <a:rPr lang="en-US" dirty="0"/>
              <a:t> developed to ensure there’s a node dedicated to supporting the custom bridge or web application</a:t>
            </a:r>
          </a:p>
          <a:p>
            <a:pPr marL="171450" marR="0" lvl="0" indent="-171450" defTabSz="34285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Rate limit </a:t>
            </a:r>
            <a:r>
              <a:rPr lang="en-US" dirty="0" err="1"/>
              <a:t>Infura</a:t>
            </a:r>
            <a:r>
              <a:rPr lang="en-US" dirty="0"/>
              <a:t> node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7738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Dilligence</a:t>
            </a:r>
            <a:r>
              <a:rPr lang="en-US" dirty="0"/>
              <a:t> provides a best in class auditing service and self-service tools to build confidence in what’s developed.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Consider bug bounty programs, smart and multi-sig wallets for any tokens managed on Linea</a:t>
            </a:r>
          </a:p>
        </p:txBody>
      </p:sp>
    </p:spTree>
    <p:extLst>
      <p:ext uri="{BB962C8B-B14F-4D97-AF65-F5344CB8AC3E}">
        <p14:creationId xmlns:p14="http://schemas.microsoft.com/office/powerpoint/2010/main" val="33621923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3763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custom contract was deployed in phase 1 then it may negate the need for a new token issuance.</a:t>
            </a:r>
          </a:p>
          <a:p>
            <a:r>
              <a:rPr lang="en-US" dirty="0"/>
              <a:t>If the motivation is to have custom capabilities in a Linea token, those capabilities may be added in phase 1 in the custom contract.</a:t>
            </a:r>
          </a:p>
          <a:p>
            <a:r>
              <a:rPr lang="en-US" dirty="0"/>
              <a:t>If the motivation is to have separate management of the collateral or a separate economic or business model then this strongly supports a separate later native token</a:t>
            </a:r>
          </a:p>
        </p:txBody>
      </p:sp>
    </p:spTree>
    <p:extLst>
      <p:ext uri="{BB962C8B-B14F-4D97-AF65-F5344CB8AC3E}">
        <p14:creationId xmlns:p14="http://schemas.microsoft.com/office/powerpoint/2010/main" val="2176708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4025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662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Insufficient liquidity on Linea could make bridging impractical or too costly.</a:t>
            </a:r>
          </a:p>
          <a:p>
            <a:r>
              <a:rPr lang="en-US" dirty="0"/>
              <a:t>Not having several deep pools on Linea also increases risk of slippage and volatility as liquidity is added, removed and traded in AMM.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5473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Crucial to incentivize liquidity providers. Why support your pool and not another token pool?</a:t>
            </a:r>
          </a:p>
          <a:p>
            <a:r>
              <a:rPr lang="en-US" dirty="0"/>
              <a:t>- Deep pools stabilize price and ensure bridges have access to the liquidity needed to support the bridging transactions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7029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8599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Need to provide sufficient quantity of token and its paired asset such as ETH</a:t>
            </a:r>
          </a:p>
          <a:p>
            <a:r>
              <a:rPr lang="en-US" i="1" dirty="0"/>
              <a:t>Need to provide incentives to Liquidity Providers to buy and hold sufficient tokens in the pool long term. Trading fees plus additional rewards </a:t>
            </a:r>
          </a:p>
        </p:txBody>
      </p:sp>
    </p:spTree>
    <p:extLst>
      <p:ext uri="{BB962C8B-B14F-4D97-AF65-F5344CB8AC3E}">
        <p14:creationId xmlns:p14="http://schemas.microsoft.com/office/powerpoint/2010/main" val="31287193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8104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893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943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by asking to consider some fundamental questions that will help to determine the choice of phases, bridging options and timelines</a:t>
            </a:r>
          </a:p>
        </p:txBody>
      </p:sp>
    </p:spTree>
    <p:extLst>
      <p:ext uri="{BB962C8B-B14F-4D97-AF65-F5344CB8AC3E}">
        <p14:creationId xmlns:p14="http://schemas.microsoft.com/office/powerpoint/2010/main" val="3727053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968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that depending on the bridging approach adopted, these three phases happen sequentially or concurrently but can always be treated as distinct work-packages.</a:t>
            </a:r>
          </a:p>
          <a:p>
            <a:r>
              <a:rPr lang="en-US" dirty="0"/>
              <a:t>The details of these phases vary and will be discussed.</a:t>
            </a:r>
          </a:p>
          <a:p>
            <a:r>
              <a:rPr lang="en-US" dirty="0"/>
              <a:t>Phase 3 may not be required. Determined by the details of phases 1 and 2 and future business decisions by the client.</a:t>
            </a:r>
          </a:p>
        </p:txBody>
      </p:sp>
    </p:spTree>
    <p:extLst>
      <p:ext uri="{BB962C8B-B14F-4D97-AF65-F5344CB8AC3E}">
        <p14:creationId xmlns:p14="http://schemas.microsoft.com/office/powerpoint/2010/main" val="1546041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291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i="0" dirty="0"/>
              <a:t>Linea Native Bridge to create a canonical token but there are three ways to use the bridge.</a:t>
            </a:r>
          </a:p>
          <a:p>
            <a:pPr marL="171450" indent="-171450">
              <a:buFontTx/>
              <a:buChar char="-"/>
            </a:pPr>
            <a:r>
              <a:rPr lang="en-US" i="0" dirty="0"/>
              <a:t>Third-party bridge providers that are supported by LI.FI or Socket, ensuring the Linea Canonical token is used.</a:t>
            </a:r>
          </a:p>
          <a:p>
            <a:pPr marL="171450" indent="-171450">
              <a:buFontTx/>
              <a:buChar char="-"/>
            </a:pPr>
            <a:r>
              <a:rPr lang="en-US" i="0" dirty="0"/>
              <a:t>MetaMask Bridge isn’t a separate bridge but present what it is and why it’s relevant.</a:t>
            </a:r>
          </a:p>
        </p:txBody>
      </p:sp>
    </p:spTree>
    <p:extLst>
      <p:ext uri="{BB962C8B-B14F-4D97-AF65-F5344CB8AC3E}">
        <p14:creationId xmlns:p14="http://schemas.microsoft.com/office/powerpoint/2010/main" val="42311363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Cross chain messaging and on-chain contracts</a:t>
            </a:r>
          </a:p>
        </p:txBody>
      </p:sp>
    </p:spTree>
    <p:extLst>
      <p:ext uri="{BB962C8B-B14F-4D97-AF65-F5344CB8AC3E}">
        <p14:creationId xmlns:p14="http://schemas.microsoft.com/office/powerpoint/2010/main" val="3667902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Simplest option if opting for Linea Native Bridging</a:t>
            </a:r>
          </a:p>
          <a:p>
            <a:r>
              <a:rPr lang="en-US" dirty="0"/>
              <a:t>- Get going quickly with no need to write or deploy a new token for Linea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088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58906" y="4752998"/>
            <a:ext cx="325237" cy="32312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6E090-3E4A-7141-BA17-A9E22D866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08A38-4E36-BD48-ABC9-63B17C1AD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795056-12C0-2841-90AF-79425E34A5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836132-8EE5-074B-99AF-C4DC20842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B9BDC-B832-AE44-8006-9BC1928DE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01C5A1-F29D-6A46-9400-B70EABB6A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37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78822-0977-EF44-8D5F-3DD7B971D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AA62CF-80DB-8547-90A6-9C1672161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566641-1095-0B41-8F58-FC153CA92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20D371-3731-534D-A92E-D7E902813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D0EABB-6DD1-894D-9DB5-C286BBDC5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2880F1-A7FF-EE4E-BB70-7D82704C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58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DE956-2FBF-7345-A819-5585BA3D9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8F17A-91C0-D248-8155-62B34ADCA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034A0-0E0A-0F44-9BB6-D26AED290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7622B-455B-9D47-ADE8-C3C4EBFBA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CEA06-824F-B246-8C6E-D32AA9E5C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40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DD05C-7BC8-9C40-81F3-AF2EA4A5C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48FD0C-60ED-F74A-A75F-97E595532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4AA7C-717B-2F4D-8D1A-C68A291CE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F5DA4-4E34-D546-B4C7-2C0F944C3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E093A-4FC3-0B49-9D43-F0C55B7FA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776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F95E7-79CF-0041-93F5-B6B6B1203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993428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F95E7-79CF-0041-93F5-B6B6B1203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356557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02FE0-4A34-7B44-9FD0-548A1A5E7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F7303A-E939-BC44-9A38-D64CFA2C60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FDF2A-8F1C-EC4A-B2EB-6D0FA1AEB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2A3C0-3F60-224B-B87E-637C2C0BA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CC6D0-AB9B-B24B-BD04-ACB024BE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10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AE052-A0AF-D740-A557-F5BC6633E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4389B-B8EB-D042-BD34-B290DE951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7C7AB-94B7-634C-B22F-AF5B3C5BC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E3BF5-5049-9241-84FF-28B710F08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FAC89-A34C-DF4A-AA01-B92BC9954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11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851E2-38DC-DB44-BC2F-A090E8F14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40B903-8702-DE40-84C1-10595C563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40D7F-F7B1-E54D-A2B6-55A072E0F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5F34D-DCC5-FB4D-AA6C-58B229D9A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9E06F-B24E-FE47-A6B5-4357880A5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77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D1A81-29F3-8049-9887-396B97AD1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FDAD8-4865-AA45-916E-36570A8BD7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3EC33-C5AC-B24E-9101-56974A811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33C107-0A42-3748-AFCD-46435C01D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04906-5724-1E4C-9DFE-F6F743E70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293E03-79AC-914E-923A-7FFFA5092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7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8816B-CB7B-A64C-99D7-9F8F957AF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F84E4-A0D6-A744-B605-F96208083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A86737-9A8F-484C-B543-F25B7DF7C8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D149C-5989-4746-B2CE-F2CF2905F9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0A70DB-3870-2B44-934E-FC5170B10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7C8E27-767B-3A40-8770-3C6B573DF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810F10-F8DB-8C45-A15F-8FFAD7798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A2B3EB-1015-3641-81B9-5BCBA66CD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7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7F9F9-009A-E84C-AA2A-F8A9B9D3A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8C1CA7-34C8-DA4B-9A2A-17B526E5C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34967D-F2FD-324C-80D5-D4296BC3F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5650EA-44FC-0C4D-B4FF-ABBF9EC83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56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1C6223-E5AA-F44D-BD7D-5A8F6726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E8D1E6-279D-294F-9AC8-C7DED8439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1CEE63-87C4-C147-93C0-548390B42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91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72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6"/>
          <p:cNvSpPr/>
          <p:nvPr/>
        </p:nvSpPr>
        <p:spPr>
          <a:xfrm>
            <a:off x="8686800" y="4783968"/>
            <a:ext cx="257960" cy="257826"/>
          </a:xfrm>
          <a:prstGeom prst="ellipse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 sz="4400">
                <a:latin typeface="+mn-lt"/>
                <a:ea typeface="+mn-ea"/>
                <a:cs typeface="+mn-cs"/>
                <a:sym typeface="Montserrat Light"/>
              </a:defRPr>
            </a:pPr>
            <a:endParaRPr sz="1650"/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48217" y="4751317"/>
            <a:ext cx="332104" cy="323127"/>
          </a:xfrm>
          <a:prstGeom prst="rect">
            <a:avLst/>
          </a:prstGeom>
          <a:ln w="12700">
            <a:miter lim="400000"/>
          </a:ln>
        </p:spPr>
        <p:txBody>
          <a:bodyPr wrap="none" lIns="91421" tIns="91421" rIns="91421" bIns="91421">
            <a:spAutoFit/>
          </a:bodyPr>
          <a:lstStyle>
            <a:lvl1pPr algn="ctr">
              <a:defRPr sz="9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57200" y="69056"/>
            <a:ext cx="8229600" cy="113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315DB3-D61E-9E43-A4E4-36356B78679E}"/>
              </a:ext>
            </a:extLst>
          </p:cNvPr>
          <p:cNvSpPr txBox="1"/>
          <p:nvPr userDrawn="1"/>
        </p:nvSpPr>
        <p:spPr>
          <a:xfrm>
            <a:off x="241069" y="4826352"/>
            <a:ext cx="2842953" cy="2154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800" b="0" i="0" u="none" strike="noStrike" cap="none" spc="0" normalizeH="0" baseline="0" dirty="0" err="1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ontserrat" pitchFamily="2" charset="77"/>
                <a:ea typeface="Calibri"/>
                <a:cs typeface="Calibri"/>
                <a:sym typeface="Calibri"/>
              </a:rPr>
              <a:t>Consensys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Montserrat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E92405-94BA-6B44-8B12-69B24CB981F8}"/>
              </a:ext>
            </a:extLst>
          </p:cNvPr>
          <p:cNvSpPr txBox="1"/>
          <p:nvPr userDrawn="1"/>
        </p:nvSpPr>
        <p:spPr>
          <a:xfrm>
            <a:off x="4199752" y="4845602"/>
            <a:ext cx="2842953" cy="2154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8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ontserrat" pitchFamily="2" charset="77"/>
                <a:ea typeface="Calibri"/>
                <a:cs typeface="Calibri"/>
                <a:sym typeface="Calibri"/>
              </a:rPr>
              <a:t>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6856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5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1pPr>
      <a:lvl2pPr marL="0" marR="0" indent="0" algn="l" defTabSz="6856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5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2pPr>
      <a:lvl3pPr marL="0" marR="0" indent="0" algn="l" defTabSz="6856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5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3pPr>
      <a:lvl4pPr marL="0" marR="0" indent="0" algn="l" defTabSz="6856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5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4pPr>
      <a:lvl5pPr marL="0" marR="0" indent="0" algn="l" defTabSz="6856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5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5pPr>
      <a:lvl6pPr marL="0" marR="0" indent="0" algn="l" defTabSz="6856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5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6pPr>
      <a:lvl7pPr marL="0" marR="0" indent="0" algn="l" defTabSz="6856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5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7pPr>
      <a:lvl8pPr marL="0" marR="0" indent="0" algn="l" defTabSz="6856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5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8pPr>
      <a:lvl9pPr marL="0" marR="0" indent="0" algn="l" defTabSz="6856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5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9pPr>
    </p:titleStyle>
    <p:bodyStyle>
      <a:lvl1pPr marL="0" marR="0" indent="0" algn="l" defTabSz="685638" rtl="0" latinLnBrk="0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1pPr>
      <a:lvl2pPr marL="0" marR="0" indent="342818" algn="l" defTabSz="685638" rtl="0" latinLnBrk="0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2pPr>
      <a:lvl3pPr marL="0" marR="0" indent="685638" algn="l" defTabSz="685638" rtl="0" latinLnBrk="0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3pPr>
      <a:lvl4pPr marL="0" marR="0" indent="1028455" algn="l" defTabSz="685638" rtl="0" latinLnBrk="0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4pPr>
      <a:lvl5pPr marL="0" marR="0" indent="1371274" algn="l" defTabSz="685638" rtl="0" latinLnBrk="0">
        <a:lnSpc>
          <a:spcPct val="90000"/>
        </a:lnSpc>
        <a:spcBef>
          <a:spcPts val="750"/>
        </a:spcBef>
        <a:spcAft>
          <a:spcPts val="0"/>
        </a:spcAft>
        <a:buClrTx/>
        <a:buSzTx/>
        <a:buFontTx/>
        <a:buNone/>
        <a:tabLst/>
        <a:defRPr sz="150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5pPr>
      <a:lvl6pPr marL="1909989" marR="0" indent="-195897" algn="l" defTabSz="685638" rtl="0" latinLnBrk="0">
        <a:lnSpc>
          <a:spcPct val="90000"/>
        </a:lnSpc>
        <a:spcBef>
          <a:spcPts val="750"/>
        </a:spcBef>
        <a:spcAft>
          <a:spcPts val="0"/>
        </a:spcAft>
        <a:buClrTx/>
        <a:buSzPct val="100000"/>
        <a:buFontTx/>
        <a:buChar char="•"/>
        <a:tabLst/>
        <a:defRPr sz="150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6pPr>
      <a:lvl7pPr marL="2252807" marR="0" indent="-195897" algn="l" defTabSz="685638" rtl="0" latinLnBrk="0">
        <a:lnSpc>
          <a:spcPct val="90000"/>
        </a:lnSpc>
        <a:spcBef>
          <a:spcPts val="750"/>
        </a:spcBef>
        <a:spcAft>
          <a:spcPts val="0"/>
        </a:spcAft>
        <a:buClrTx/>
        <a:buSzPct val="100000"/>
        <a:buFontTx/>
        <a:buChar char="•"/>
        <a:tabLst/>
        <a:defRPr sz="150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7pPr>
      <a:lvl8pPr marL="2595627" marR="0" indent="-195897" algn="l" defTabSz="685638" rtl="0" latinLnBrk="0">
        <a:lnSpc>
          <a:spcPct val="90000"/>
        </a:lnSpc>
        <a:spcBef>
          <a:spcPts val="750"/>
        </a:spcBef>
        <a:spcAft>
          <a:spcPts val="0"/>
        </a:spcAft>
        <a:buClrTx/>
        <a:buSzPct val="100000"/>
        <a:buFontTx/>
        <a:buChar char="•"/>
        <a:tabLst/>
        <a:defRPr sz="150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8pPr>
      <a:lvl9pPr marL="2938445" marR="0" indent="-195897" algn="l" defTabSz="685638" rtl="0" latinLnBrk="0">
        <a:lnSpc>
          <a:spcPct val="90000"/>
        </a:lnSpc>
        <a:spcBef>
          <a:spcPts val="750"/>
        </a:spcBef>
        <a:spcAft>
          <a:spcPts val="0"/>
        </a:spcAft>
        <a:buClrTx/>
        <a:buSzPct val="100000"/>
        <a:buFontTx/>
        <a:buChar char="•"/>
        <a:tabLst/>
        <a:defRPr sz="1500" b="0" i="0" u="none" strike="noStrike" cap="none" spc="0" baseline="0">
          <a:ln>
            <a:noFill/>
          </a:ln>
          <a:solidFill>
            <a:srgbClr val="7F7F7F"/>
          </a:solidFill>
          <a:uFillTx/>
          <a:latin typeface="+mn-lt"/>
          <a:ea typeface="+mn-ea"/>
          <a:cs typeface="+mn-cs"/>
          <a:sym typeface="Montserrat Light"/>
        </a:defRPr>
      </a:lvl9pPr>
    </p:bodyStyle>
    <p:otherStyle>
      <a:lvl1pPr marL="0" marR="0" indent="0" algn="ctr" defTabSz="68567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 Light"/>
        </a:defRPr>
      </a:lvl1pPr>
      <a:lvl2pPr marL="0" marR="0" indent="342835" algn="ctr" defTabSz="68567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 Light"/>
        </a:defRPr>
      </a:lvl2pPr>
      <a:lvl3pPr marL="0" marR="0" indent="685671" algn="ctr" defTabSz="68567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 Light"/>
        </a:defRPr>
      </a:lvl3pPr>
      <a:lvl4pPr marL="0" marR="0" indent="1028507" algn="ctr" defTabSz="68567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 Light"/>
        </a:defRPr>
      </a:lvl4pPr>
      <a:lvl5pPr marL="0" marR="0" indent="1371342" algn="ctr" defTabSz="68567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 Light"/>
        </a:defRPr>
      </a:lvl5pPr>
      <a:lvl6pPr marL="0" marR="0" indent="1714178" algn="ctr" defTabSz="68567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 Light"/>
        </a:defRPr>
      </a:lvl6pPr>
      <a:lvl7pPr marL="0" marR="0" indent="2057015" algn="ctr" defTabSz="68567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 Light"/>
        </a:defRPr>
      </a:lvl7pPr>
      <a:lvl8pPr marL="0" marR="0" indent="2399850" algn="ctr" defTabSz="68567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 Light"/>
        </a:defRPr>
      </a:lvl8pPr>
      <a:lvl9pPr marL="0" marR="0" indent="2742685" algn="ctr" defTabSz="68567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733DED-6B11-994E-88D7-0E7D7C9BE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B122BC-36D6-6140-8043-6E28F4CBE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BB26D-2A0A-494B-8B79-4B1F4A6DA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80AE0-4DDB-4946-8D6B-ACB7DF5714A0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5D411-6790-0944-8AEE-8044DF7C2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E287E-8B72-E141-8E8B-349E68C2E3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290E9-0593-B64D-AD1F-EE9D0DA48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04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53E01DD-C5CB-654A-9C41-8D7A6F38CDB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E3C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E3C57"/>
              </a:solidFill>
            </a:endParaRPr>
          </a:p>
        </p:txBody>
      </p:sp>
      <p:sp>
        <p:nvSpPr>
          <p:cNvPr id="6" name="Google Shape;125;p1">
            <a:extLst>
              <a:ext uri="{FF2B5EF4-FFF2-40B4-BE49-F238E27FC236}">
                <a16:creationId xmlns:a16="http://schemas.microsoft.com/office/drawing/2014/main" id="{665FA68A-654F-6642-9FB6-1D493DA21029}"/>
              </a:ext>
            </a:extLst>
          </p:cNvPr>
          <p:cNvSpPr txBox="1">
            <a:spLocks/>
          </p:cNvSpPr>
          <p:nvPr/>
        </p:nvSpPr>
        <p:spPr>
          <a:xfrm>
            <a:off x="395238" y="4129423"/>
            <a:ext cx="5549700" cy="187546"/>
          </a:xfrm>
          <a:prstGeom prst="rect">
            <a:avLst/>
          </a:prstGeom>
          <a:noFill/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spcFirstLastPara="1" wrap="square" lIns="0" tIns="0" rIns="0" bIns="0" anchor="ctr" anchorCtr="0">
            <a:noAutofit/>
          </a:bodyPr>
          <a:lstStyle>
            <a:lvl1pPr marL="0" marR="0" indent="0" algn="l" defTabSz="685638" rtl="0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 b="0" i="0" u="none" strike="noStrike" cap="none" spc="0" baseline="0">
                <a:ln>
                  <a:noFill/>
                </a:ln>
                <a:solidFill>
                  <a:srgbClr val="7F7F7F"/>
                </a:solidFill>
                <a:uFillTx/>
                <a:latin typeface="+mn-lt"/>
                <a:ea typeface="+mn-ea"/>
                <a:cs typeface="+mn-cs"/>
                <a:sym typeface="Montserrat Light"/>
              </a:defRPr>
            </a:lvl1pPr>
            <a:lvl2pPr marL="0" marR="0" indent="342818" algn="l" defTabSz="685638" rtl="0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 b="0" i="0" u="none" strike="noStrike" cap="none" spc="0" baseline="0">
                <a:ln>
                  <a:noFill/>
                </a:ln>
                <a:solidFill>
                  <a:srgbClr val="7F7F7F"/>
                </a:solidFill>
                <a:uFillTx/>
                <a:latin typeface="+mn-lt"/>
                <a:ea typeface="+mn-ea"/>
                <a:cs typeface="+mn-cs"/>
                <a:sym typeface="Montserrat Light"/>
              </a:defRPr>
            </a:lvl2pPr>
            <a:lvl3pPr marL="0" marR="0" indent="685638" algn="l" defTabSz="685638" rtl="0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 b="0" i="0" u="none" strike="noStrike" cap="none" spc="0" baseline="0">
                <a:ln>
                  <a:noFill/>
                </a:ln>
                <a:solidFill>
                  <a:srgbClr val="7F7F7F"/>
                </a:solidFill>
                <a:uFillTx/>
                <a:latin typeface="+mn-lt"/>
                <a:ea typeface="+mn-ea"/>
                <a:cs typeface="+mn-cs"/>
                <a:sym typeface="Montserrat Light"/>
              </a:defRPr>
            </a:lvl3pPr>
            <a:lvl4pPr marL="0" marR="0" indent="1028455" algn="l" defTabSz="685638" rtl="0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 b="0" i="0" u="none" strike="noStrike" cap="none" spc="0" baseline="0">
                <a:ln>
                  <a:noFill/>
                </a:ln>
                <a:solidFill>
                  <a:srgbClr val="7F7F7F"/>
                </a:solidFill>
                <a:uFillTx/>
                <a:latin typeface="+mn-lt"/>
                <a:ea typeface="+mn-ea"/>
                <a:cs typeface="+mn-cs"/>
                <a:sym typeface="Montserrat Light"/>
              </a:defRPr>
            </a:lvl4pPr>
            <a:lvl5pPr marL="0" marR="0" indent="1371274" algn="l" defTabSz="685638" rtl="0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 b="0" i="0" u="none" strike="noStrike" cap="none" spc="0" baseline="0">
                <a:ln>
                  <a:noFill/>
                </a:ln>
                <a:solidFill>
                  <a:srgbClr val="7F7F7F"/>
                </a:solidFill>
                <a:uFillTx/>
                <a:latin typeface="+mn-lt"/>
                <a:ea typeface="+mn-ea"/>
                <a:cs typeface="+mn-cs"/>
                <a:sym typeface="Montserrat Light"/>
              </a:defRPr>
            </a:lvl5pPr>
            <a:lvl6pPr marL="1909989" marR="0" indent="-195897" algn="l" defTabSz="685638" rtl="0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500" b="0" i="0" u="none" strike="noStrike" cap="none" spc="0" baseline="0">
                <a:ln>
                  <a:noFill/>
                </a:ln>
                <a:solidFill>
                  <a:srgbClr val="7F7F7F"/>
                </a:solidFill>
                <a:uFillTx/>
                <a:latin typeface="+mn-lt"/>
                <a:ea typeface="+mn-ea"/>
                <a:cs typeface="+mn-cs"/>
                <a:sym typeface="Montserrat Light"/>
              </a:defRPr>
            </a:lvl6pPr>
            <a:lvl7pPr marL="2252807" marR="0" indent="-195897" algn="l" defTabSz="685638" rtl="0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500" b="0" i="0" u="none" strike="noStrike" cap="none" spc="0" baseline="0">
                <a:ln>
                  <a:noFill/>
                </a:ln>
                <a:solidFill>
                  <a:srgbClr val="7F7F7F"/>
                </a:solidFill>
                <a:uFillTx/>
                <a:latin typeface="+mn-lt"/>
                <a:ea typeface="+mn-ea"/>
                <a:cs typeface="+mn-cs"/>
                <a:sym typeface="Montserrat Light"/>
              </a:defRPr>
            </a:lvl7pPr>
            <a:lvl8pPr marL="2595627" marR="0" indent="-195897" algn="l" defTabSz="685638" rtl="0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500" b="0" i="0" u="none" strike="noStrike" cap="none" spc="0" baseline="0">
                <a:ln>
                  <a:noFill/>
                </a:ln>
                <a:solidFill>
                  <a:srgbClr val="7F7F7F"/>
                </a:solidFill>
                <a:uFillTx/>
                <a:latin typeface="+mn-lt"/>
                <a:ea typeface="+mn-ea"/>
                <a:cs typeface="+mn-cs"/>
                <a:sym typeface="Montserrat Light"/>
              </a:defRPr>
            </a:lvl8pPr>
            <a:lvl9pPr marL="2938445" marR="0" indent="-195897" algn="l" defTabSz="685638" rtl="0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1500" b="0" i="0" u="none" strike="noStrike" cap="none" spc="0" baseline="0">
                <a:ln>
                  <a:noFill/>
                </a:ln>
                <a:solidFill>
                  <a:srgbClr val="7F7F7F"/>
                </a:solidFill>
                <a:uFillTx/>
                <a:latin typeface="+mn-lt"/>
                <a:ea typeface="+mn-ea"/>
                <a:cs typeface="+mn-cs"/>
                <a:sym typeface="Montserrat Light"/>
              </a:defRPr>
            </a:lvl9pPr>
          </a:lstStyle>
          <a:p>
            <a:pPr defTabSz="514229" hangingPunct="1">
              <a:lnSpc>
                <a:spcPct val="100000"/>
              </a:lnSpc>
              <a:spcBef>
                <a:spcPts val="0"/>
              </a:spcBef>
              <a:buClr>
                <a:srgbClr val="77D2E6"/>
              </a:buClr>
              <a:buSzPts val="2160"/>
            </a:pPr>
            <a:r>
              <a:rPr lang="en-US" sz="1200" kern="1200" dirty="0" err="1">
                <a:solidFill>
                  <a:prstClr val="white"/>
                </a:solidFill>
                <a:latin typeface="Montserrat" pitchFamily="2" charset="77"/>
              </a:rPr>
              <a:t>TheNewAutonomy</a:t>
            </a:r>
            <a:endParaRPr lang="en-US" sz="1200" kern="1200" dirty="0">
              <a:solidFill>
                <a:prstClr val="white"/>
              </a:solidFill>
              <a:latin typeface="Montserrat" pitchFamily="2" charset="77"/>
            </a:endParaRPr>
          </a:p>
          <a:p>
            <a:pPr defTabSz="514229" hangingPunct="1">
              <a:lnSpc>
                <a:spcPct val="100000"/>
              </a:lnSpc>
              <a:spcBef>
                <a:spcPts val="0"/>
              </a:spcBef>
              <a:buClr>
                <a:srgbClr val="77D2E6"/>
              </a:buClr>
              <a:buSzPts val="2160"/>
            </a:pPr>
            <a:r>
              <a:rPr lang="en-US" sz="1200" kern="1200" dirty="0">
                <a:solidFill>
                  <a:prstClr val="white"/>
                </a:solidFill>
                <a:latin typeface="Montserrat" pitchFamily="2" charset="77"/>
              </a:rPr>
              <a:t>August 2024</a:t>
            </a:r>
          </a:p>
          <a:p>
            <a:pPr defTabSz="514229" hangingPunct="1">
              <a:lnSpc>
                <a:spcPct val="100000"/>
              </a:lnSpc>
              <a:spcBef>
                <a:spcPts val="0"/>
              </a:spcBef>
              <a:buClr>
                <a:srgbClr val="77D2E6"/>
              </a:buClr>
              <a:buSzPts val="2160"/>
            </a:pPr>
            <a:endParaRPr lang="en-US" sz="1200" kern="1200" dirty="0">
              <a:solidFill>
                <a:prstClr val="white"/>
              </a:solidFill>
              <a:latin typeface="Montserrat" pitchFamily="2" charset="77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314351A-014E-6E41-82E5-378BD53E70AA}"/>
              </a:ext>
            </a:extLst>
          </p:cNvPr>
          <p:cNvCxnSpPr/>
          <p:nvPr/>
        </p:nvCxnSpPr>
        <p:spPr>
          <a:xfrm>
            <a:off x="395238" y="3950591"/>
            <a:ext cx="477599" cy="0"/>
          </a:xfrm>
          <a:prstGeom prst="line">
            <a:avLst/>
          </a:prstGeom>
          <a:noFill/>
          <a:ln w="12700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EC0D823-E8A7-9695-2F58-BAC5C8862508}"/>
              </a:ext>
            </a:extLst>
          </p:cNvPr>
          <p:cNvSpPr txBox="1"/>
          <p:nvPr/>
        </p:nvSpPr>
        <p:spPr>
          <a:xfrm>
            <a:off x="872836" y="2404489"/>
            <a:ext cx="766156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ontserrat" pitchFamily="2" charset="77"/>
                <a:sym typeface="Calibri"/>
              </a:rPr>
              <a:t>Implementation Strategy for USD-Collateralized Stablecoin on Ethereum Layer 1 &amp; Linea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ontserrat" pitchFamily="2" charset="77"/>
              <a:sym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A159E2-2828-0A17-3787-6864470F8559}"/>
              </a:ext>
            </a:extLst>
          </p:cNvPr>
          <p:cNvSpPr txBox="1"/>
          <p:nvPr/>
        </p:nvSpPr>
        <p:spPr>
          <a:xfrm>
            <a:off x="872837" y="3140919"/>
            <a:ext cx="7661563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11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ontserrat" pitchFamily="2" charset="77"/>
                <a:sym typeface="Calibri"/>
              </a:rPr>
              <a:t>Leveraging </a:t>
            </a:r>
            <a:r>
              <a:rPr kumimoji="0" lang="en-GB" sz="11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ontserrat" pitchFamily="2" charset="77"/>
                <a:sym typeface="Calibri"/>
              </a:rPr>
              <a:t>Consensys</a:t>
            </a:r>
            <a:r>
              <a:rPr kumimoji="0" lang="en-GB" sz="11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ontserrat" pitchFamily="2" charset="77"/>
                <a:sym typeface="Calibri"/>
              </a:rPr>
              <a:t> Products for Secure and Scalable Solutions</a:t>
            </a:r>
            <a:endParaRPr kumimoji="0" lang="en-US" sz="11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ontserrat" pitchFamily="2" charset="77"/>
              <a:sym typeface="Calibri"/>
            </a:endParaRPr>
          </a:p>
        </p:txBody>
      </p:sp>
      <p:pic>
        <p:nvPicPr>
          <p:cNvPr id="1026" name="Picture 2" descr="Linea | Ethereum-Based Decentralized Applications (dApps) | Code Review -  Token Metrics Research">
            <a:extLst>
              <a:ext uri="{FF2B5EF4-FFF2-40B4-BE49-F238E27FC236}">
                <a16:creationId xmlns:a16="http://schemas.microsoft.com/office/drawing/2014/main" id="{FB88D19B-0A5E-081B-8A70-062EB8F56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383" y="471470"/>
            <a:ext cx="3382616" cy="169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128516"/>
      </p:ext>
    </p:extLst>
  </p:cSld>
  <p:clrMapOvr>
    <a:masterClrMapping/>
  </p:clrMapOvr>
  <p:transition spd="med" advTm="2682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1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Initial Deployment on Linea via Bridging – Canonical Token Creation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933683" y="1719046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Custom bridged token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933683" y="2167221"/>
            <a:ext cx="3694535" cy="1558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Benefits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Add custom logic to bridged token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Tried &amp; Tested bridging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Standard bridge URL and interface for users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Operate alongside other popular bridged tokens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Limitations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Need to write, test and audit custom ERC20 smart contract for Linea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Need to work with bridge team to set up bridged token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Can’t be carried out if already bridged to Linea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750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Considerations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When providing a custom bridge UI, use a dedicated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Infura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node for maximum data access reliability and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32FE0F-EFCD-F165-DA4D-E3801428C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186" y="1550449"/>
            <a:ext cx="2046570" cy="292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635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1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Initial Deployment on Linea via Bridging – Canonical Token Creation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933683" y="1719046"/>
            <a:ext cx="188402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Custom bridge and token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933683" y="2167221"/>
            <a:ext cx="3694535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Benefits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Leverage tried, tested and audited bridge code base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Write custom ERC20 smart contract for Linea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Adjust bridging logic and functionality as needed to support bridged token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Freedom to design a unique user experience through a new UI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Limitations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Need to write, test and audit custom ERC20 smart contract for Linea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Need to modify, audit and maintain bridge code and infrastructure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Need to work with bridge ensure token can’t be bridged by default bridge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Increased responsibility, legal and financial risk maintaining custom solution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Token no longer found in default bridge alongside other popular tokens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32FE0F-EFCD-F165-DA4D-E3801428C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186" y="1550449"/>
            <a:ext cx="2046570" cy="292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53590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1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Initial Deployment on Linea via Bridging - MetaMask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933683" y="1719046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MetaMask bridge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933683" y="2167221"/>
            <a:ext cx="3694535" cy="16504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Uses the Li.FI and Socket aggregators to find the cheapest bridge route.</a:t>
            </a: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Bridge providers supported by LI.FI and Socket that support Linea.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Hop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Connext</a:t>
            </a: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Squid (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Axelar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)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Across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Benefits 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Very simple user experience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Finds the cheapest route to bridge via multiple bridges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Can swap and bridge as a single transaction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Faster than the Linea Native Bridge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Doesn’t require a manual claim action on the receiving network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FBC986-4595-339B-B878-C1C60CC2A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5703" y="1511365"/>
            <a:ext cx="2728342" cy="299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55183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1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Initial Deployment on Linea via Bridging – Third Party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933683" y="1719046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Third-Party bridges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933683" y="2167221"/>
            <a:ext cx="3694535" cy="2065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Hop bridge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Hop DAO to get token added to bridge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Uses a non-canonical Hop bridge token to bridge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Uses AMM's on each chain to balance price and availability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Arbitrage between networks maintains price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Connext</a:t>
            </a: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Messages are aggregated to Ethereum L1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Fraud protection with fallback to Linea bridge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Routers front run the transfer using canonical tokens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Squid (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Axelar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)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Squid runs on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Axelar's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infrastructure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1 week turn-around to whitelist a token via online form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Canonical token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Across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Funds escrowed in a settlement protocol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Request for quote,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relayers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fulfil quote.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FBC986-4595-339B-B878-C1C60CC2A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5703" y="1511365"/>
            <a:ext cx="2728342" cy="299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8305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52">
            <a:extLst>
              <a:ext uri="{FF2B5EF4-FFF2-40B4-BE49-F238E27FC236}">
                <a16:creationId xmlns:a16="http://schemas.microsoft.com/office/drawing/2014/main" id="{09580D1A-2875-44C5-D7CE-9DE5D11AE350}"/>
              </a:ext>
            </a:extLst>
          </p:cNvPr>
          <p:cNvSpPr/>
          <p:nvPr/>
        </p:nvSpPr>
        <p:spPr>
          <a:xfrm>
            <a:off x="1587171" y="1378886"/>
            <a:ext cx="2092443" cy="1989886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15" name="Rectangle 55">
            <a:extLst>
              <a:ext uri="{FF2B5EF4-FFF2-40B4-BE49-F238E27FC236}">
                <a16:creationId xmlns:a16="http://schemas.microsoft.com/office/drawing/2014/main" id="{BAD9F2A7-F052-7E3B-52CF-BBEB70A15282}"/>
              </a:ext>
            </a:extLst>
          </p:cNvPr>
          <p:cNvSpPr txBox="1"/>
          <p:nvPr/>
        </p:nvSpPr>
        <p:spPr>
          <a:xfrm>
            <a:off x="3858487" y="2101859"/>
            <a:ext cx="4944389" cy="8963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User Experience &amp; Compliance</a:t>
            </a:r>
            <a:endParaRPr lang="en-US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" name="TextBox 19">
            <a:extLst>
              <a:ext uri="{FF2B5EF4-FFF2-40B4-BE49-F238E27FC236}">
                <a16:creationId xmlns:a16="http://schemas.microsoft.com/office/drawing/2014/main" id="{71AC6FB9-295D-D8E9-3DC5-9ABBED875A6D}"/>
              </a:ext>
            </a:extLst>
          </p:cNvPr>
          <p:cNvSpPr txBox="1"/>
          <p:nvPr/>
        </p:nvSpPr>
        <p:spPr>
          <a:xfrm>
            <a:off x="1937002" y="1568554"/>
            <a:ext cx="1346310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9600" dirty="0"/>
              <a:t>2</a:t>
            </a:r>
            <a:endParaRPr sz="9600" dirty="0"/>
          </a:p>
        </p:txBody>
      </p:sp>
    </p:spTree>
    <p:extLst>
      <p:ext uri="{BB962C8B-B14F-4D97-AF65-F5344CB8AC3E}">
        <p14:creationId xmlns:p14="http://schemas.microsoft.com/office/powerpoint/2010/main" val="262753691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2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293C57"/>
                </a:solidFill>
                <a:latin typeface="Montserrat"/>
                <a:sym typeface="Montserrat"/>
              </a:rPr>
              <a:t>User Experience</a:t>
            </a:r>
            <a:endParaRPr lang="en-US" sz="1200" b="1" dirty="0">
              <a:solidFill>
                <a:srgbClr val="1E3C57"/>
              </a:solidFill>
              <a:latin typeface="Montserrat" pitchFamily="2" charset="77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1203684" y="1767093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 err="1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dApp</a:t>
            </a:r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 UI – Best Practice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2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1203684" y="2215268"/>
            <a:ext cx="3694535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Build and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dApp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to be user-centric. Consider user flows.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Independent UI evaluation (i.e.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Bunnyfoot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) for an intuitive customer experience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Mobile and desktop experience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Accessibility such as color blindness, visually impaired, mobility restricted users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Multilingual support in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dApp</a:t>
            </a: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Integration into popular tools (PDF, Excel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etc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)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Minimize number of user actions, including transactions to sign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Documentation, user videos, user guides, onboarding guides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Integrate broadly. Consider wider ecosystem and their user base.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Optimize contracts to be cheap and fast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User support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70345143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2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293C57"/>
                </a:solidFill>
                <a:latin typeface="Montserrat"/>
                <a:sym typeface="Montserrat"/>
              </a:rPr>
              <a:t>User Experience</a:t>
            </a:r>
            <a:endParaRPr lang="en-US" sz="1200" b="1" dirty="0">
              <a:solidFill>
                <a:srgbClr val="1E3C57"/>
              </a:solidFill>
              <a:latin typeface="Montserrat" pitchFamily="2" charset="77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1203684" y="1767093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 err="1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Metamask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2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1203684" y="2215268"/>
            <a:ext cx="3694535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Popular / familiar interface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Snaps – Option to create a custom snap utilizing features of the token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MetaMask bridging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Audited and trusted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Support for hardware wallets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" name="Rectangle 55"/>
          <p:cNvSpPr txBox="1"/>
          <p:nvPr/>
        </p:nvSpPr>
        <p:spPr>
          <a:xfrm>
            <a:off x="1238003" y="3014895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 err="1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Infura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1238003" y="3463070"/>
            <a:ext cx="3694535" cy="611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Reliable node with high availability for a better customer experience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Different node types including full Archive Nodes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Low congestion with a dedicated node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Scalable infrastructure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Consistent performance</a:t>
            </a:r>
          </a:p>
        </p:txBody>
      </p:sp>
    </p:spTree>
    <p:extLst>
      <p:ext uri="{BB962C8B-B14F-4D97-AF65-F5344CB8AC3E}">
        <p14:creationId xmlns:p14="http://schemas.microsoft.com/office/powerpoint/2010/main" val="655006490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2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293C57"/>
                </a:solidFill>
                <a:latin typeface="Montserrat"/>
                <a:sym typeface="Montserrat"/>
              </a:rPr>
              <a:t>User Experience</a:t>
            </a:r>
            <a:endParaRPr lang="en-US" sz="1200" b="1" dirty="0">
              <a:solidFill>
                <a:srgbClr val="1E3C57"/>
              </a:solidFill>
              <a:latin typeface="Montserrat" pitchFamily="2" charset="77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2</a:t>
            </a:r>
            <a:endParaRPr sz="3000" dirty="0"/>
          </a:p>
        </p:txBody>
      </p:sp>
      <p:sp>
        <p:nvSpPr>
          <p:cNvPr id="3" name="Rectangle 55">
            <a:extLst>
              <a:ext uri="{FF2B5EF4-FFF2-40B4-BE49-F238E27FC236}">
                <a16:creationId xmlns:a16="http://schemas.microsoft.com/office/drawing/2014/main" id="{63395D99-D3A7-9286-C400-023051F116ED}"/>
              </a:ext>
            </a:extLst>
          </p:cNvPr>
          <p:cNvSpPr txBox="1"/>
          <p:nvPr/>
        </p:nvSpPr>
        <p:spPr>
          <a:xfrm>
            <a:off x="1203684" y="1635920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 err="1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Dilligence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571EF7-719B-55D2-AE04-197F6D55FF13}"/>
              </a:ext>
            </a:extLst>
          </p:cNvPr>
          <p:cNvSpPr/>
          <p:nvPr/>
        </p:nvSpPr>
        <p:spPr>
          <a:xfrm>
            <a:off x="1203684" y="2084095"/>
            <a:ext cx="3694535" cy="819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Customer confidence from a reputable auditor and professional testing tools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Smart contract audits by highly experienced and qualified code auditors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Tools for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analysing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smart contracts for common vulnerabilities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Automated scanning tools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Continuous monitoring and verification for security vulnerabilities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Professional testing techniques such as fuzzing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5" name="Rectangle 55">
            <a:extLst>
              <a:ext uri="{FF2B5EF4-FFF2-40B4-BE49-F238E27FC236}">
                <a16:creationId xmlns:a16="http://schemas.microsoft.com/office/drawing/2014/main" id="{13A03EF3-6A50-C58C-1E5C-62A86995752D}"/>
              </a:ext>
            </a:extLst>
          </p:cNvPr>
          <p:cNvSpPr txBox="1"/>
          <p:nvPr/>
        </p:nvSpPr>
        <p:spPr>
          <a:xfrm>
            <a:off x="1203684" y="2836212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Protect the user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518255-BC3B-7135-86B9-70B13B6CE68E}"/>
              </a:ext>
            </a:extLst>
          </p:cNvPr>
          <p:cNvSpPr/>
          <p:nvPr/>
        </p:nvSpPr>
        <p:spPr>
          <a:xfrm>
            <a:off x="1203684" y="3284387"/>
            <a:ext cx="6935864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Bug bounty programs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For any tokens held, use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multisig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or smart wallet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Provide education to users regarding online safety such as phishing scams and benefits of hardware wallets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Ensure KYC/AML compliance requirements met where needed. Bake into token? Whitelisting or blacklisting?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Ensure any required licensing is in place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Consider regional regulatory and legal requirements such as GDPR in Europe and Standard Contractual Clauses for international data transfers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Work with regulators (i.e. SEC in the USA, FCA in the UK, DNB in the Netherlands)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Financial reporting, particularly related to collateral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Defence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in Depth for infrastructure, pen-testing, fuzzing, DDoS mitigation, strict WAF rules.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314450016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52">
            <a:extLst>
              <a:ext uri="{FF2B5EF4-FFF2-40B4-BE49-F238E27FC236}">
                <a16:creationId xmlns:a16="http://schemas.microsoft.com/office/drawing/2014/main" id="{09580D1A-2875-44C5-D7CE-9DE5D11AE350}"/>
              </a:ext>
            </a:extLst>
          </p:cNvPr>
          <p:cNvSpPr/>
          <p:nvPr/>
        </p:nvSpPr>
        <p:spPr>
          <a:xfrm>
            <a:off x="1587171" y="1378886"/>
            <a:ext cx="2092443" cy="1989886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15" name="Rectangle 55">
            <a:extLst>
              <a:ext uri="{FF2B5EF4-FFF2-40B4-BE49-F238E27FC236}">
                <a16:creationId xmlns:a16="http://schemas.microsoft.com/office/drawing/2014/main" id="{BAD9F2A7-F052-7E3B-52CF-BBEB70A15282}"/>
              </a:ext>
            </a:extLst>
          </p:cNvPr>
          <p:cNvSpPr txBox="1"/>
          <p:nvPr/>
        </p:nvSpPr>
        <p:spPr>
          <a:xfrm>
            <a:off x="3858487" y="2101859"/>
            <a:ext cx="4944389" cy="46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Native Issuance on Linea</a:t>
            </a:r>
            <a:endParaRPr lang="en-US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" name="TextBox 19">
            <a:extLst>
              <a:ext uri="{FF2B5EF4-FFF2-40B4-BE49-F238E27FC236}">
                <a16:creationId xmlns:a16="http://schemas.microsoft.com/office/drawing/2014/main" id="{71AC6FB9-295D-D8E9-3DC5-9ABBED875A6D}"/>
              </a:ext>
            </a:extLst>
          </p:cNvPr>
          <p:cNvSpPr txBox="1"/>
          <p:nvPr/>
        </p:nvSpPr>
        <p:spPr>
          <a:xfrm>
            <a:off x="1937002" y="1568554"/>
            <a:ext cx="1346310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9600" dirty="0"/>
              <a:t>3</a:t>
            </a:r>
            <a:endParaRPr sz="9600" dirty="0"/>
          </a:p>
        </p:txBody>
      </p:sp>
    </p:spTree>
    <p:extLst>
      <p:ext uri="{BB962C8B-B14F-4D97-AF65-F5344CB8AC3E}">
        <p14:creationId xmlns:p14="http://schemas.microsoft.com/office/powerpoint/2010/main" val="158184989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3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293C57"/>
                </a:solidFill>
                <a:latin typeface="Montserrat"/>
                <a:sym typeface="Montserrat"/>
              </a:rPr>
              <a:t>Native Issuance on Linea</a:t>
            </a:r>
            <a:endParaRPr lang="en-US" sz="1200" b="1" dirty="0">
              <a:solidFill>
                <a:srgbClr val="1E3C57"/>
              </a:solidFill>
              <a:latin typeface="Montserrat" pitchFamily="2" charset="77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1238003" y="1736213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Is it required?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3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1238003" y="2184388"/>
            <a:ext cx="3694535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Was a custom contract deployed in phase 1?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What is the motivation behind a new native token?</a:t>
            </a:r>
          </a:p>
        </p:txBody>
      </p:sp>
      <p:sp>
        <p:nvSpPr>
          <p:cNvPr id="3" name="Rectangle 55">
            <a:extLst>
              <a:ext uri="{FF2B5EF4-FFF2-40B4-BE49-F238E27FC236}">
                <a16:creationId xmlns:a16="http://schemas.microsoft.com/office/drawing/2014/main" id="{63395D99-D3A7-9286-C400-023051F116ED}"/>
              </a:ext>
            </a:extLst>
          </p:cNvPr>
          <p:cNvSpPr txBox="1"/>
          <p:nvPr/>
        </p:nvSpPr>
        <p:spPr>
          <a:xfrm>
            <a:off x="1255951" y="2867243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The token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571EF7-719B-55D2-AE04-197F6D55FF13}"/>
              </a:ext>
            </a:extLst>
          </p:cNvPr>
          <p:cNvSpPr/>
          <p:nvPr/>
        </p:nvSpPr>
        <p:spPr>
          <a:xfrm>
            <a:off x="1255951" y="3315418"/>
            <a:ext cx="70256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new ERC20 token deployed to Linea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Original canonical token remains on Linea and bridge (two tokens). Not all tokens will be bridged and converted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Burn the native token on Ethereum and issue a new token on Linea</a:t>
            </a: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- Bridge original token back to Ethereum</a:t>
            </a: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- Send to contract to burn on Ethereum</a:t>
            </a: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- Canonical Message Service communicates to Linea the quantity of tokens received and sender address</a:t>
            </a: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- Contract on Linea mints and sends new tokens to owner’s wallet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Consider underlying collateral, whether it’s combined or separate and how to manage</a:t>
            </a:r>
          </a:p>
        </p:txBody>
      </p:sp>
    </p:spTree>
    <p:extLst>
      <p:ext uri="{BB962C8B-B14F-4D97-AF65-F5344CB8AC3E}">
        <p14:creationId xmlns:p14="http://schemas.microsoft.com/office/powerpoint/2010/main" val="378473008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58274" y="4753116"/>
            <a:ext cx="316074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243" name="Rectangle 7"/>
          <p:cNvSpPr/>
          <p:nvPr/>
        </p:nvSpPr>
        <p:spPr>
          <a:xfrm>
            <a:off x="2944101" y="982957"/>
            <a:ext cx="3248526" cy="36095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44" name="TextBox 8"/>
          <p:cNvSpPr txBox="1"/>
          <p:nvPr/>
        </p:nvSpPr>
        <p:spPr>
          <a:xfrm>
            <a:off x="3332808" y="342726"/>
            <a:ext cx="2480808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7145" rIns="17145">
            <a:spAutoFit/>
          </a:bodyPr>
          <a:lstStyle>
            <a:lvl1pPr algn="ctr">
              <a:defRPr sz="80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Objectives…</a:t>
            </a:r>
            <a:endParaRPr sz="3000" dirty="0"/>
          </a:p>
        </p:txBody>
      </p:sp>
      <p:sp>
        <p:nvSpPr>
          <p:cNvPr id="13" name="Google Shape;136;p2">
            <a:extLst>
              <a:ext uri="{FF2B5EF4-FFF2-40B4-BE49-F238E27FC236}">
                <a16:creationId xmlns:a16="http://schemas.microsoft.com/office/drawing/2014/main" id="{95F13D1B-A12E-B041-BC55-64ED2E1B82F1}"/>
              </a:ext>
            </a:extLst>
          </p:cNvPr>
          <p:cNvSpPr/>
          <p:nvPr/>
        </p:nvSpPr>
        <p:spPr>
          <a:xfrm>
            <a:off x="443272" y="2142916"/>
            <a:ext cx="2192147" cy="525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1000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… </a:t>
            </a:r>
            <a:r>
              <a:rPr lang="en-GB" sz="1000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extend the availability of USD-collateralized stablecoin from Ethereum to Linea</a:t>
            </a:r>
            <a:endParaRPr lang="en-GB" sz="1000" dirty="0">
              <a:solidFill>
                <a:srgbClr val="1E3C5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37;p2">
            <a:extLst>
              <a:ext uri="{FF2B5EF4-FFF2-40B4-BE49-F238E27FC236}">
                <a16:creationId xmlns:a16="http://schemas.microsoft.com/office/drawing/2014/main" id="{8E2E3725-C833-054A-8791-2FFDEE6175B3}"/>
              </a:ext>
            </a:extLst>
          </p:cNvPr>
          <p:cNvSpPr/>
          <p:nvPr/>
        </p:nvSpPr>
        <p:spPr>
          <a:xfrm>
            <a:off x="3311941" y="3682421"/>
            <a:ext cx="2113732" cy="525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1000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… provide future options to issue a new Linea native token</a:t>
            </a:r>
            <a:endParaRPr sz="1000" dirty="0">
              <a:solidFill>
                <a:srgbClr val="1E3C57"/>
              </a:solidFill>
            </a:endParaRPr>
          </a:p>
        </p:txBody>
      </p:sp>
      <p:sp>
        <p:nvSpPr>
          <p:cNvPr id="15" name="Google Shape;138;p2">
            <a:extLst>
              <a:ext uri="{FF2B5EF4-FFF2-40B4-BE49-F238E27FC236}">
                <a16:creationId xmlns:a16="http://schemas.microsoft.com/office/drawing/2014/main" id="{C96319A1-1F46-8644-A4FF-215355A9D409}"/>
              </a:ext>
            </a:extLst>
          </p:cNvPr>
          <p:cNvSpPr/>
          <p:nvPr/>
        </p:nvSpPr>
        <p:spPr>
          <a:xfrm>
            <a:off x="506465" y="3688962"/>
            <a:ext cx="1935467" cy="525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… provide a seamless user experience between networks</a:t>
            </a:r>
            <a:endParaRPr sz="1000" dirty="0">
              <a:solidFill>
                <a:srgbClr val="1E3C57"/>
              </a:solidFill>
            </a:endParaRPr>
          </a:p>
        </p:txBody>
      </p:sp>
      <p:sp>
        <p:nvSpPr>
          <p:cNvPr id="16" name="Google Shape;139;p2">
            <a:extLst>
              <a:ext uri="{FF2B5EF4-FFF2-40B4-BE49-F238E27FC236}">
                <a16:creationId xmlns:a16="http://schemas.microsoft.com/office/drawing/2014/main" id="{4F23E282-9D25-0841-96E2-EC50C9D587FF}"/>
              </a:ext>
            </a:extLst>
          </p:cNvPr>
          <p:cNvSpPr/>
          <p:nvPr/>
        </p:nvSpPr>
        <p:spPr>
          <a:xfrm>
            <a:off x="6445473" y="3682421"/>
            <a:ext cx="2014420" cy="525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… leverage the tools and technologies of </a:t>
            </a:r>
            <a:r>
              <a:rPr lang="en-US" sz="1000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Consensys</a:t>
            </a:r>
            <a:endParaRPr sz="1000" dirty="0">
              <a:solidFill>
                <a:srgbClr val="1E3C57"/>
              </a:solidFill>
            </a:endParaRPr>
          </a:p>
        </p:txBody>
      </p:sp>
      <p:sp>
        <p:nvSpPr>
          <p:cNvPr id="17" name="Google Shape;140;p2">
            <a:extLst>
              <a:ext uri="{FF2B5EF4-FFF2-40B4-BE49-F238E27FC236}">
                <a16:creationId xmlns:a16="http://schemas.microsoft.com/office/drawing/2014/main" id="{76A04D2C-FA4E-8E42-8FFB-E430D287DBFB}"/>
              </a:ext>
            </a:extLst>
          </p:cNvPr>
          <p:cNvSpPr/>
          <p:nvPr/>
        </p:nvSpPr>
        <p:spPr>
          <a:xfrm>
            <a:off x="3269248" y="2142916"/>
            <a:ext cx="2289526" cy="525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… ensure security of the stablecoin on and between Ethereum and Linea</a:t>
            </a:r>
            <a:endParaRPr sz="1000" dirty="0">
              <a:solidFill>
                <a:srgbClr val="1E3C57"/>
              </a:solidFill>
            </a:endParaRPr>
          </a:p>
        </p:txBody>
      </p:sp>
      <p:sp>
        <p:nvSpPr>
          <p:cNvPr id="19" name="Google Shape;142;p2">
            <a:extLst>
              <a:ext uri="{FF2B5EF4-FFF2-40B4-BE49-F238E27FC236}">
                <a16:creationId xmlns:a16="http://schemas.microsoft.com/office/drawing/2014/main" id="{7D562BE9-C0F9-6F4A-8B16-03D98FDD8FB3}"/>
              </a:ext>
            </a:extLst>
          </p:cNvPr>
          <p:cNvSpPr/>
          <p:nvPr/>
        </p:nvSpPr>
        <p:spPr>
          <a:xfrm>
            <a:off x="6333466" y="2142916"/>
            <a:ext cx="1935467" cy="525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… provide good liquidity management between chains</a:t>
            </a:r>
            <a:endParaRPr sz="1000" dirty="0">
              <a:solidFill>
                <a:srgbClr val="1E3C57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07DD15-2352-E441-9BD8-E0307C41BE6B}"/>
              </a:ext>
            </a:extLst>
          </p:cNvPr>
          <p:cNvSpPr txBox="1"/>
          <p:nvPr/>
        </p:nvSpPr>
        <p:spPr>
          <a:xfrm>
            <a:off x="9405257" y="4180114"/>
            <a:ext cx="9239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DF902-ED04-424B-8507-86440423C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6978" y="1399807"/>
            <a:ext cx="396495" cy="7612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A716B5-F23B-D34D-BB6C-56A8321E8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4863" y="2768428"/>
            <a:ext cx="746794" cy="8282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7658A6-562D-5E48-A07E-DF2BE31FAB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9662" y="2889434"/>
            <a:ext cx="898287" cy="5862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C8D66A-6664-9C4F-8B6D-5015EEB0D0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4458" y="2709924"/>
            <a:ext cx="988442" cy="90290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A8F03A3-CAFF-94D8-6851-1007A40FE9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9600" y="1399807"/>
            <a:ext cx="237445" cy="5342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97DCF6-768C-384D-59D5-A73F9078CA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80527" y="1462094"/>
            <a:ext cx="158868" cy="3574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2B9C18-CCC6-91BC-DB48-5DCF0DF9F4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9662" y="1462093"/>
            <a:ext cx="106456" cy="239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C5E749-1D42-4D99-33F5-BCAD998396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46182" y="1415388"/>
            <a:ext cx="445250" cy="57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27073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ac-ong-394558-unsplash.jpeg" descr="zac-ong-394558-unsplash.jpeg">
            <a:extLst>
              <a:ext uri="{FF2B5EF4-FFF2-40B4-BE49-F238E27FC236}">
                <a16:creationId xmlns:a16="http://schemas.microsoft.com/office/drawing/2014/main" id="{505E9276-E9C4-7E48-B851-42A80DA408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805" b="7805"/>
          <a:stretch>
            <a:fillRect/>
          </a:stretch>
        </p:blipFill>
        <p:spPr>
          <a:xfrm>
            <a:off x="0" y="-1339"/>
            <a:ext cx="9144000" cy="514483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D0E379-D0BF-DB47-9441-2AEE5BD884A6}"/>
              </a:ext>
            </a:extLst>
          </p:cNvPr>
          <p:cNvSpPr txBox="1"/>
          <p:nvPr/>
        </p:nvSpPr>
        <p:spPr>
          <a:xfrm>
            <a:off x="606828" y="1925421"/>
            <a:ext cx="5386648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ontserrat" pitchFamily="2" charset="77"/>
                <a:sym typeface="Calibri"/>
              </a:rPr>
              <a:t>Liquidity Management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3F4AEA0-DD42-3A41-BEAD-285367AD98CD}"/>
              </a:ext>
            </a:extLst>
          </p:cNvPr>
          <p:cNvCxnSpPr/>
          <p:nvPr/>
        </p:nvCxnSpPr>
        <p:spPr>
          <a:xfrm>
            <a:off x="606828" y="1795346"/>
            <a:ext cx="519445" cy="0"/>
          </a:xfrm>
          <a:prstGeom prst="line">
            <a:avLst/>
          </a:prstGeom>
          <a:noFill/>
          <a:ln w="28575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40644767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21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Rebalancing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B82768A5-03E1-9846-B38B-A3D90D654A88}"/>
              </a:ext>
            </a:extLst>
          </p:cNvPr>
          <p:cNvSpPr txBox="1"/>
          <p:nvPr/>
        </p:nvSpPr>
        <p:spPr>
          <a:xfrm>
            <a:off x="7225852" y="2135213"/>
            <a:ext cx="1847204" cy="276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/>
          <a:p>
            <a:pPr>
              <a:lnSpc>
                <a:spcPct val="150000"/>
              </a:lnSpc>
            </a:pPr>
            <a:endParaRPr lang="en-US" sz="900" b="1" dirty="0">
              <a:solidFill>
                <a:srgbClr val="1E3C57"/>
              </a:solidFill>
              <a:latin typeface="Montserrat" pitchFamily="2" charset="77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" name="Rectangle 55">
            <a:extLst>
              <a:ext uri="{FF2B5EF4-FFF2-40B4-BE49-F238E27FC236}">
                <a16:creationId xmlns:a16="http://schemas.microsoft.com/office/drawing/2014/main" id="{31C7AD9C-D0A2-E4FA-AC53-9F1BD8E03766}"/>
              </a:ext>
            </a:extLst>
          </p:cNvPr>
          <p:cNvSpPr txBox="1"/>
          <p:nvPr/>
        </p:nvSpPr>
        <p:spPr>
          <a:xfrm>
            <a:off x="1255951" y="1039123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Liquidity challenge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C3BAC5-7CD4-DBAD-5242-B2E16E3F8C1D}"/>
              </a:ext>
            </a:extLst>
          </p:cNvPr>
          <p:cNvSpPr/>
          <p:nvPr/>
        </p:nvSpPr>
        <p:spPr>
          <a:xfrm>
            <a:off x="1255951" y="1487298"/>
            <a:ext cx="3694535" cy="403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Bridges need Liquidity on Linea to fund transfers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Liquidity fragments between chains, reducing availability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Reduced availability increases risk of slippage and volatility</a:t>
            </a:r>
          </a:p>
        </p:txBody>
      </p:sp>
      <p:sp>
        <p:nvSpPr>
          <p:cNvPr id="4" name="Rectangle 55">
            <a:extLst>
              <a:ext uri="{FF2B5EF4-FFF2-40B4-BE49-F238E27FC236}">
                <a16:creationId xmlns:a16="http://schemas.microsoft.com/office/drawing/2014/main" id="{BE8ED101-EB20-DB16-343A-9C8931DC39C6}"/>
              </a:ext>
            </a:extLst>
          </p:cNvPr>
          <p:cNvSpPr txBox="1"/>
          <p:nvPr/>
        </p:nvSpPr>
        <p:spPr>
          <a:xfrm>
            <a:off x="1273899" y="2170153"/>
            <a:ext cx="1603558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Tools and Strategies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629BF1-CC4C-F674-B8E9-CE5EFBF87F51}"/>
              </a:ext>
            </a:extLst>
          </p:cNvPr>
          <p:cNvSpPr/>
          <p:nvPr/>
        </p:nvSpPr>
        <p:spPr>
          <a:xfrm>
            <a:off x="1273899" y="2618328"/>
            <a:ext cx="3694535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Seed liquidity on Linea via AMMs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Incentivize Liquidity Providers with rewards via yield farming and pool staking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Automate liquidity rebalancing between networks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Partnerships with Market Makers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Continuous monitoring and review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Support bridges that use the canonical token</a:t>
            </a: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344935285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22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AMMs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Supporting liquidity on Linea via AMMs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1040661" y="1719046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Why?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1040661" y="2167221"/>
            <a:ext cx="3694535" cy="611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Deep pools on AMMs ensure liquidity is available to fund transfers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Hop Bridge requires Hop tokens paired with Canonical tokens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Pools support arbitrage to balance prices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Deep pools reduce volatility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GB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" name="Rectangle 55">
            <a:extLst>
              <a:ext uri="{FF2B5EF4-FFF2-40B4-BE49-F238E27FC236}">
                <a16:creationId xmlns:a16="http://schemas.microsoft.com/office/drawing/2014/main" id="{7134A288-1016-8DC0-11A7-7E0DBD389830}"/>
              </a:ext>
            </a:extLst>
          </p:cNvPr>
          <p:cNvSpPr txBox="1"/>
          <p:nvPr/>
        </p:nvSpPr>
        <p:spPr>
          <a:xfrm>
            <a:off x="1077209" y="2850101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How?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E4F3D-105D-17FF-E691-173A43F09053}"/>
              </a:ext>
            </a:extLst>
          </p:cNvPr>
          <p:cNvSpPr/>
          <p:nvPr/>
        </p:nvSpPr>
        <p:spPr>
          <a:xfrm>
            <a:off x="1077209" y="3298276"/>
            <a:ext cx="3786649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Partner with AMM providers to maximize benefit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Create small number of deep pools pairing token with quality assets such as ETH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Incentivize Liquidity Providers with rewards such as ETH and additional stables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Build partnerships to jointly fund pools and offer joint rewards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GB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endParaRPr lang="en-GB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B55ADA9-FAFF-3014-A41E-CDB7DABBA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048" y="3711699"/>
            <a:ext cx="1047750" cy="190500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accent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2E37E1DD-DF48-6912-A0A9-E51F9E041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486" y="2639051"/>
            <a:ext cx="1788025" cy="93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27C2A982-1AD8-9758-C4F0-951FE1251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313" y="1635361"/>
            <a:ext cx="1024804" cy="950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2868371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23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11246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533BB2-5676-0643-A75A-D9A04F3EDEE5}"/>
              </a:ext>
            </a:extLst>
          </p:cNvPr>
          <p:cNvSpPr txBox="1"/>
          <p:nvPr/>
        </p:nvSpPr>
        <p:spPr>
          <a:xfrm>
            <a:off x="4690685" y="2173977"/>
            <a:ext cx="4133939" cy="4770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0"/>
            <a:r>
              <a:rPr lang="en-US" sz="1400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Increase pool size through investment</a:t>
            </a:r>
            <a:endParaRPr lang="en-US" sz="1400" dirty="0">
              <a:solidFill>
                <a:srgbClr val="1E3C57"/>
              </a:solidFill>
            </a:endParaRP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1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76FFEB0-8950-C647-BBC3-B49E4E82BE88}"/>
              </a:ext>
            </a:extLst>
          </p:cNvPr>
          <p:cNvSpPr/>
          <p:nvPr/>
        </p:nvSpPr>
        <p:spPr>
          <a:xfrm>
            <a:off x="831273" y="1118742"/>
            <a:ext cx="3383280" cy="338328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 cap="flat">
            <a:solidFill>
              <a:srgbClr val="1E3C57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119667C-D1E5-AD44-9C68-5F560D90C65B}"/>
              </a:ext>
            </a:extLst>
          </p:cNvPr>
          <p:cNvSpPr/>
          <p:nvPr/>
        </p:nvSpPr>
        <p:spPr>
          <a:xfrm>
            <a:off x="1551709" y="2310233"/>
            <a:ext cx="1942407" cy="1942407"/>
          </a:xfrm>
          <a:prstGeom prst="ellipse">
            <a:avLst/>
          </a:prstGeom>
          <a:solidFill>
            <a:srgbClr val="78D2E6"/>
          </a:solidFill>
          <a:ln w="12700" cap="flat">
            <a:solidFill>
              <a:srgbClr val="78D2E6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CB7B30D-26EB-D04E-A5F0-9F264A9C832F}"/>
              </a:ext>
            </a:extLst>
          </p:cNvPr>
          <p:cNvSpPr/>
          <p:nvPr/>
        </p:nvSpPr>
        <p:spPr>
          <a:xfrm>
            <a:off x="2078181" y="3200214"/>
            <a:ext cx="889462" cy="889462"/>
          </a:xfrm>
          <a:prstGeom prst="ellipse">
            <a:avLst/>
          </a:prstGeom>
          <a:solidFill>
            <a:srgbClr val="1E3C57"/>
          </a:solidFill>
          <a:ln w="12700" cap="flat">
            <a:solidFill>
              <a:srgbClr val="78D2E6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75706-F8FE-934F-A4F1-2242C58DB8BD}"/>
              </a:ext>
            </a:extLst>
          </p:cNvPr>
          <p:cNvSpPr/>
          <p:nvPr/>
        </p:nvSpPr>
        <p:spPr>
          <a:xfrm>
            <a:off x="4660338" y="997527"/>
            <a:ext cx="432633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Market takes over, expanding pools and rebalancing through arbitrage between networks </a:t>
            </a:r>
            <a:endParaRPr lang="en-US" sz="1400" dirty="0">
              <a:solidFill>
                <a:srgbClr val="1E3C57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80961B-18BD-C844-8100-C9FFC98ED872}"/>
              </a:ext>
            </a:extLst>
          </p:cNvPr>
          <p:cNvSpPr/>
          <p:nvPr/>
        </p:nvSpPr>
        <p:spPr>
          <a:xfrm>
            <a:off x="4660338" y="3069602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1400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Create pools with seed liquidity on AMMs</a:t>
            </a:r>
            <a:endParaRPr lang="en-US" sz="1400" dirty="0">
              <a:solidFill>
                <a:srgbClr val="1E3C57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F9A6E-09B7-B047-86AE-6C56AA945E92}"/>
              </a:ext>
            </a:extLst>
          </p:cNvPr>
          <p:cNvCxnSpPr>
            <a:cxnSpLocks/>
          </p:cNvCxnSpPr>
          <p:nvPr/>
        </p:nvCxnSpPr>
        <p:spPr>
          <a:xfrm>
            <a:off x="2490273" y="3214581"/>
            <a:ext cx="2170065" cy="0"/>
          </a:xfrm>
          <a:prstGeom prst="line">
            <a:avLst/>
          </a:prstGeom>
          <a:noFill/>
          <a:ln w="9525" cap="flat">
            <a:solidFill>
              <a:srgbClr val="1E3C57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DB70F9C-6EAC-DD4B-AE4A-32408CEC2275}"/>
              </a:ext>
            </a:extLst>
          </p:cNvPr>
          <p:cNvCxnSpPr>
            <a:cxnSpLocks/>
          </p:cNvCxnSpPr>
          <p:nvPr/>
        </p:nvCxnSpPr>
        <p:spPr>
          <a:xfrm>
            <a:off x="2519368" y="2310233"/>
            <a:ext cx="2119136" cy="0"/>
          </a:xfrm>
          <a:prstGeom prst="line">
            <a:avLst/>
          </a:prstGeom>
          <a:noFill/>
          <a:ln w="9525" cap="flat">
            <a:solidFill>
              <a:srgbClr val="78D2E6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2DEDE91-5A9C-4B45-80AA-4568390EAE22}"/>
              </a:ext>
            </a:extLst>
          </p:cNvPr>
          <p:cNvCxnSpPr>
            <a:cxnSpLocks/>
          </p:cNvCxnSpPr>
          <p:nvPr/>
        </p:nvCxnSpPr>
        <p:spPr>
          <a:xfrm>
            <a:off x="2434548" y="1124674"/>
            <a:ext cx="2225790" cy="0"/>
          </a:xfrm>
          <a:prstGeom prst="line">
            <a:avLst/>
          </a:prstGeom>
          <a:noFill/>
          <a:ln w="9525" cap="flat">
            <a:solidFill>
              <a:srgbClr val="1E3C57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Box 46">
            <a:extLst>
              <a:ext uri="{FF2B5EF4-FFF2-40B4-BE49-F238E27FC236}">
                <a16:creationId xmlns:a16="http://schemas.microsoft.com/office/drawing/2014/main" id="{B3D9F8DA-AE4E-134A-A5AC-125F8485041B}"/>
              </a:ext>
            </a:extLst>
          </p:cNvPr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Program of Liquidity Provisioning</a:t>
            </a:r>
            <a:endParaRPr sz="3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612221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50763" y="4750266"/>
            <a:ext cx="314471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24</a:t>
            </a:fld>
            <a:endParaRPr/>
          </a:p>
        </p:txBody>
      </p:sp>
      <p:sp>
        <p:nvSpPr>
          <p:cNvPr id="244" name="TextBox 8"/>
          <p:cNvSpPr txBox="1"/>
          <p:nvPr/>
        </p:nvSpPr>
        <p:spPr>
          <a:xfrm>
            <a:off x="3112593" y="534900"/>
            <a:ext cx="5157822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7145" rIns="17145">
            <a:spAutoFit/>
          </a:bodyPr>
          <a:lstStyle>
            <a:lvl1pPr algn="ctr">
              <a:defRPr sz="80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US" sz="3000" dirty="0"/>
              <a:t>Actively work with AMMs</a:t>
            </a:r>
            <a:endParaRPr sz="3000" dirty="0"/>
          </a:p>
        </p:txBody>
      </p:sp>
      <p:sp>
        <p:nvSpPr>
          <p:cNvPr id="29" name="Google Shape;271;p13">
            <a:extLst>
              <a:ext uri="{FF2B5EF4-FFF2-40B4-BE49-F238E27FC236}">
                <a16:creationId xmlns:a16="http://schemas.microsoft.com/office/drawing/2014/main" id="{F5C89638-1C75-B74E-9D8D-CC11929C9655}"/>
              </a:ext>
            </a:extLst>
          </p:cNvPr>
          <p:cNvSpPr/>
          <p:nvPr/>
        </p:nvSpPr>
        <p:spPr>
          <a:xfrm>
            <a:off x="3301003" y="1909408"/>
            <a:ext cx="4781006" cy="406850"/>
          </a:xfrm>
          <a:prstGeom prst="rect">
            <a:avLst/>
          </a:prstGeom>
          <a:solidFill>
            <a:srgbClr val="1E3C57"/>
          </a:solidFill>
          <a:ln w="9525" cap="flat" cmpd="sng">
            <a:solidFill>
              <a:srgbClr val="1E3C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2" charset="77"/>
                <a:ea typeface="Montserrat Light"/>
                <a:cs typeface="Montserrat Light"/>
                <a:sym typeface="Montserrat Light"/>
              </a:rPr>
              <a:t>Create Liquidity pools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000" b="1" i="1" dirty="0">
                <a:solidFill>
                  <a:srgbClr val="FFFFFF"/>
                </a:solidFill>
                <a:latin typeface="Montserrat Light"/>
                <a:sym typeface="Montserrat Light"/>
              </a:rPr>
              <a:t>Small number of deep pools of quality assets paired with token</a:t>
            </a:r>
            <a:endParaRPr kumimoji="0" sz="10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0" name="Google Shape;272;p13">
            <a:extLst>
              <a:ext uri="{FF2B5EF4-FFF2-40B4-BE49-F238E27FC236}">
                <a16:creationId xmlns:a16="http://schemas.microsoft.com/office/drawing/2014/main" id="{0098DE98-0A0C-FF4A-BC6E-5B926E1A69AA}"/>
              </a:ext>
            </a:extLst>
          </p:cNvPr>
          <p:cNvSpPr/>
          <p:nvPr/>
        </p:nvSpPr>
        <p:spPr>
          <a:xfrm>
            <a:off x="3301001" y="3166994"/>
            <a:ext cx="4781007" cy="390348"/>
          </a:xfrm>
          <a:prstGeom prst="rect">
            <a:avLst/>
          </a:prstGeom>
          <a:solidFill>
            <a:srgbClr val="1E3C57"/>
          </a:solidFill>
          <a:ln w="9525" cap="flat" cmpd="sng">
            <a:solidFill>
              <a:srgbClr val="1E3C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2" charset="77"/>
                <a:ea typeface="Montserrat Light"/>
                <a:cs typeface="Montserrat Light"/>
                <a:sym typeface="Montserrat Light"/>
              </a:rPr>
              <a:t>Build out a healthy ecosystem</a:t>
            </a:r>
            <a:endParaRPr kumimoji="0" lang="en-US" sz="1100" b="1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 pitchFamily="2" charset="77"/>
              <a:ea typeface="Montserrat Light"/>
              <a:cs typeface="Montserrat Light"/>
              <a:sym typeface="Montserrat Light"/>
              <a:extLst>
                <a:ext uri="http://customooxmlschemas.google.com/">
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5"/>
                </a:ext>
              </a:extLst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000" b="1" i="1" dirty="0">
                <a:solidFill>
                  <a:srgbClr val="FFFFFF"/>
                </a:solidFill>
                <a:latin typeface="Montserrat Light"/>
                <a:sym typeface="Montserrat Light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5"/>
                  </a:ext>
                </a:extLst>
              </a:rPr>
              <a:t>A healthy ecosystem underpins bridges and the token itself</a:t>
            </a:r>
            <a:endParaRPr kumimoji="0" sz="10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1" name="Google Shape;273;p13">
            <a:extLst>
              <a:ext uri="{FF2B5EF4-FFF2-40B4-BE49-F238E27FC236}">
                <a16:creationId xmlns:a16="http://schemas.microsoft.com/office/drawing/2014/main" id="{6F76DFB2-4E43-7C43-9404-97423DC831BB}"/>
              </a:ext>
            </a:extLst>
          </p:cNvPr>
          <p:cNvSpPr/>
          <p:nvPr/>
        </p:nvSpPr>
        <p:spPr>
          <a:xfrm>
            <a:off x="3301002" y="1298281"/>
            <a:ext cx="4781006" cy="406850"/>
          </a:xfrm>
          <a:prstGeom prst="rect">
            <a:avLst/>
          </a:prstGeom>
          <a:solidFill>
            <a:srgbClr val="1E3C57"/>
          </a:solidFill>
          <a:ln w="9525" cap="flat" cmpd="sng">
            <a:solidFill>
              <a:srgbClr val="1E3C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100" b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2" charset="77"/>
                <a:cs typeface="Arial"/>
                <a:sym typeface="Arial"/>
              </a:rPr>
              <a:t>Connect with AMM teams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0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2" charset="77"/>
                <a:cs typeface="Arial"/>
                <a:sym typeface="Arial"/>
              </a:rPr>
              <a:t>Identify listing requirements and partner</a:t>
            </a:r>
            <a:r>
              <a:rPr lang="en-GB" sz="1000" i="1" dirty="0">
                <a:solidFill>
                  <a:srgbClr val="FFFFFF"/>
                </a:solidFill>
                <a:latin typeface="Montserrat" pitchFamily="2" charset="77"/>
                <a:cs typeface="Arial"/>
                <a:sym typeface="Arial"/>
              </a:rPr>
              <a:t>ship programs</a:t>
            </a:r>
            <a:endParaRPr kumimoji="0" lang="en-GB" sz="10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 pitchFamily="2" charset="77"/>
              <a:cs typeface="Arial"/>
              <a:sym typeface="Arial"/>
            </a:endParaRPr>
          </a:p>
        </p:txBody>
      </p:sp>
      <p:sp>
        <p:nvSpPr>
          <p:cNvPr id="34" name="Google Shape;273;p13">
            <a:extLst>
              <a:ext uri="{FF2B5EF4-FFF2-40B4-BE49-F238E27FC236}">
                <a16:creationId xmlns:a16="http://schemas.microsoft.com/office/drawing/2014/main" id="{3C23AA0C-C269-6E45-9F3F-F167792D780C}"/>
              </a:ext>
            </a:extLst>
          </p:cNvPr>
          <p:cNvSpPr/>
          <p:nvPr/>
        </p:nvSpPr>
        <p:spPr>
          <a:xfrm>
            <a:off x="3301003" y="2546452"/>
            <a:ext cx="4781007" cy="390348"/>
          </a:xfrm>
          <a:prstGeom prst="rect">
            <a:avLst/>
          </a:prstGeom>
          <a:solidFill>
            <a:srgbClr val="1E3C57"/>
          </a:solidFill>
          <a:ln w="9525" cap="flat" cmpd="sng">
            <a:solidFill>
              <a:srgbClr val="1E3C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itchFamily="2" charset="77"/>
                <a:ea typeface="Montserrat Light"/>
                <a:cs typeface="Montserrat Light"/>
                <a:sym typeface="Montserrat Light"/>
              </a:rPr>
              <a:t>Incentivize Liquidity Providers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000" b="1" i="1" dirty="0">
                <a:solidFill>
                  <a:srgbClr val="FFFFFF"/>
                </a:solidFill>
                <a:latin typeface="Montserrat Light"/>
                <a:sym typeface="Montserrat Light"/>
              </a:rPr>
              <a:t>Work on reward programs for LPs and farms such as Liquidity Mining</a:t>
            </a:r>
            <a:endParaRPr kumimoji="0" sz="10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13711B-9882-61F8-55C1-A08128CC6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230" y="620888"/>
            <a:ext cx="1679520" cy="445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8433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25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Automated Rebalancing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Use tools and strategies to rebalance between networks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1040661" y="1719046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Why?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1040661" y="2167221"/>
            <a:ext cx="382319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Risk of fragmentation can reduce availability of tokens on Linea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Could disrupt bridging if liquidity is unavailable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Markets can change quickly and so the need to detect, and response must be  fast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GB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" name="Rectangle 55">
            <a:extLst>
              <a:ext uri="{FF2B5EF4-FFF2-40B4-BE49-F238E27FC236}">
                <a16:creationId xmlns:a16="http://schemas.microsoft.com/office/drawing/2014/main" id="{7134A288-1016-8DC0-11A7-7E0DBD389830}"/>
              </a:ext>
            </a:extLst>
          </p:cNvPr>
          <p:cNvSpPr txBox="1"/>
          <p:nvPr/>
        </p:nvSpPr>
        <p:spPr>
          <a:xfrm>
            <a:off x="1077209" y="2850101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How?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E4F3D-105D-17FF-E691-173A43F09053}"/>
              </a:ext>
            </a:extLst>
          </p:cNvPr>
          <p:cNvSpPr/>
          <p:nvPr/>
        </p:nvSpPr>
        <p:spPr>
          <a:xfrm>
            <a:off x="1077209" y="3298276"/>
            <a:ext cx="3786649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Design strategy including liquidity levels on Linea to be maintained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Smart contract on Linea and Ethereum monitors availability, price or volume</a:t>
            </a:r>
          </a:p>
          <a:p>
            <a:pPr lvl="1" indent="0" defTabSz="342904" hangingPunct="1">
              <a:buClr>
                <a:srgbClr val="000000"/>
              </a:buClr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- Triggers when liquidity is low or on a schedule</a:t>
            </a:r>
          </a:p>
          <a:p>
            <a:pPr lvl="1" indent="0" defTabSz="342904" hangingPunct="1">
              <a:buClr>
                <a:srgbClr val="000000"/>
              </a:buClr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- Tx volume or slippage via oracles is high</a:t>
            </a:r>
          </a:p>
          <a:p>
            <a:pPr lvl="1" indent="0" defTabSz="342904" hangingPunct="1">
              <a:buClr>
                <a:srgbClr val="000000"/>
              </a:buClr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- Complex algorithmic monitoring and balancing or predictive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Consider gas fees, performance and benefits of each approach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Can be as simple as a liquidity threshold or as complex as off-chain ML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powerful tool for building a secure ecosystem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GB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endParaRPr lang="en-GB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BD4BE28-188C-BBE6-10DC-5F0783B3D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116" y="2055668"/>
            <a:ext cx="2733675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592606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26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Market Makers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Partnering with market makers to support the economy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1040661" y="1719046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Why?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1040661" y="2167221"/>
            <a:ext cx="3823197" cy="611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Market Makers build out deep order books, ensuring buy and sell orders are available for the market and supporting larger transfers to balance prices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Reduces volatility and slippage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Encourages users to trust, trade and use a new coin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GB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" name="Rectangle 55">
            <a:extLst>
              <a:ext uri="{FF2B5EF4-FFF2-40B4-BE49-F238E27FC236}">
                <a16:creationId xmlns:a16="http://schemas.microsoft.com/office/drawing/2014/main" id="{7134A288-1016-8DC0-11A7-7E0DBD389830}"/>
              </a:ext>
            </a:extLst>
          </p:cNvPr>
          <p:cNvSpPr txBox="1"/>
          <p:nvPr/>
        </p:nvSpPr>
        <p:spPr>
          <a:xfrm>
            <a:off x="1077209" y="2850101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How?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E4F3D-105D-17FF-E691-173A43F09053}"/>
              </a:ext>
            </a:extLst>
          </p:cNvPr>
          <p:cNvSpPr/>
          <p:nvPr/>
        </p:nvSpPr>
        <p:spPr>
          <a:xfrm>
            <a:off x="1077209" y="3298276"/>
            <a:ext cx="378664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Partner with Professional Market Making businesses and/or DeFi markets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Reward market makers either through fees or revenue sharing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For professional businesses, check contracts and responsibilities, set targets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Work with Market Makers on CEXs and DEXs which also opens up to trading bots</a:t>
            </a:r>
          </a:p>
        </p:txBody>
      </p:sp>
    </p:spTree>
    <p:extLst>
      <p:ext uri="{BB962C8B-B14F-4D97-AF65-F5344CB8AC3E}">
        <p14:creationId xmlns:p14="http://schemas.microsoft.com/office/powerpoint/2010/main" val="169153844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27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Monitor &amp; Review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Have a program of monitoring and review in place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1040661" y="1719046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Why?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1040661" y="2167221"/>
            <a:ext cx="382319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Markets change quickly, stables risk getting unpegged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New regulations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Create feedback loops to adjust liquidity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GB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" name="Rectangle 55">
            <a:extLst>
              <a:ext uri="{FF2B5EF4-FFF2-40B4-BE49-F238E27FC236}">
                <a16:creationId xmlns:a16="http://schemas.microsoft.com/office/drawing/2014/main" id="{7134A288-1016-8DC0-11A7-7E0DBD389830}"/>
              </a:ext>
            </a:extLst>
          </p:cNvPr>
          <p:cNvSpPr txBox="1"/>
          <p:nvPr/>
        </p:nvSpPr>
        <p:spPr>
          <a:xfrm>
            <a:off x="1077209" y="2850101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How?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E4F3D-105D-17FF-E691-173A43F09053}"/>
              </a:ext>
            </a:extLst>
          </p:cNvPr>
          <p:cNvSpPr/>
          <p:nvPr/>
        </p:nvSpPr>
        <p:spPr>
          <a:xfrm>
            <a:off x="1077209" y="3298276"/>
            <a:ext cx="3786649" cy="403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Develop internal program of monitoring and reporting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Work with Market Makers and have frequent two-way communication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GB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Have plans in place for conditions. Planning mid-event is the worst time.</a:t>
            </a:r>
          </a:p>
        </p:txBody>
      </p:sp>
      <p:pic>
        <p:nvPicPr>
          <p:cNvPr id="6146" name="Picture 2" descr="Feedback loops in software engineering | Panayiotis Kritiotis">
            <a:extLst>
              <a:ext uri="{FF2B5EF4-FFF2-40B4-BE49-F238E27FC236}">
                <a16:creationId xmlns:a16="http://schemas.microsoft.com/office/drawing/2014/main" id="{FDF1EE2B-2674-1504-31CB-3A357F1EA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4180" y="2194013"/>
            <a:ext cx="2912611" cy="1641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359617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Questions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1400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marL="228600" indent="-228600" algn="ctr" defTabSz="342904" hangingPunct="1">
              <a:buClr>
                <a:srgbClr val="000000"/>
              </a:buClr>
              <a:buAutoNum type="arabicPeriod"/>
              <a:defRPr/>
            </a:pPr>
            <a:r>
              <a:rPr lang="en-US" sz="1200" dirty="0">
                <a:solidFill>
                  <a:srgbClr val="243B53"/>
                </a:solidFill>
                <a:latin typeface="Montserrat"/>
                <a:ea typeface="Montserrat"/>
                <a:cs typeface="Montserrat"/>
                <a:sym typeface="Montserrat"/>
              </a:rPr>
              <a:t>How quickly do I want to be available on Linea?</a:t>
            </a:r>
          </a:p>
          <a:p>
            <a:pPr marL="228600" indent="-228600" algn="ctr" defTabSz="342904" hangingPunct="1">
              <a:buClr>
                <a:srgbClr val="000000"/>
              </a:buClr>
              <a:buAutoNum type="arabicPeriod"/>
              <a:defRPr/>
            </a:pPr>
            <a:r>
              <a:rPr lang="en-US" sz="1200" dirty="0">
                <a:solidFill>
                  <a:srgbClr val="243B53"/>
                </a:solidFill>
                <a:latin typeface="Montserrat"/>
                <a:ea typeface="Montserrat"/>
                <a:cs typeface="Montserrat"/>
                <a:sym typeface="Montserrat"/>
              </a:rPr>
              <a:t>How much code and infrastructure do I want to create and maintain?</a:t>
            </a:r>
          </a:p>
          <a:p>
            <a:pPr marL="228600" indent="-228600" algn="ctr" defTabSz="342904" hangingPunct="1">
              <a:buClr>
                <a:srgbClr val="000000"/>
              </a:buClr>
              <a:buAutoNum type="arabicPeriod"/>
              <a:defRPr/>
            </a:pPr>
            <a:r>
              <a:rPr lang="en-US" sz="1200" dirty="0">
                <a:solidFill>
                  <a:srgbClr val="243B53"/>
                </a:solidFill>
                <a:latin typeface="Montserrat"/>
                <a:ea typeface="Montserrat"/>
                <a:cs typeface="Montserrat"/>
                <a:sym typeface="Montserrat"/>
              </a:rPr>
              <a:t>Is my token on Linea a plain ERC20 or is there custom functionality?</a:t>
            </a:r>
          </a:p>
          <a:p>
            <a:pPr algn="ctr" defTabSz="342904" hangingPunct="1">
              <a:buClr>
                <a:srgbClr val="000000"/>
              </a:buClr>
              <a:defRPr/>
            </a:pPr>
            <a:r>
              <a:rPr lang="en-US" sz="1200" dirty="0">
                <a:solidFill>
                  <a:srgbClr val="243B53"/>
                </a:solidFill>
                <a:latin typeface="Montserrat"/>
                <a:ea typeface="Montserrat"/>
                <a:cs typeface="Montserrat"/>
                <a:sym typeface="Montserrat"/>
              </a:rPr>
              <a:t>i.e. Address blocking, Regulatory (KYC, AML features), reporting, liquidity balancing functions.</a:t>
            </a:r>
          </a:p>
          <a:p>
            <a:pPr algn="ctr" defTabSz="342904" hangingPunct="1">
              <a:buClr>
                <a:srgbClr val="000000"/>
              </a:buClr>
              <a:defRPr/>
            </a:pPr>
            <a:r>
              <a:rPr lang="en-US" sz="1200" dirty="0">
                <a:solidFill>
                  <a:srgbClr val="243B53"/>
                </a:solidFill>
                <a:latin typeface="Montserrat"/>
                <a:ea typeface="Montserrat"/>
                <a:cs typeface="Montserrat"/>
                <a:sym typeface="Montserrat"/>
              </a:rPr>
              <a:t>4. Liquidity management, compliance, integrating with wider ecosystem and  community</a:t>
            </a:r>
            <a:endParaRPr lang="en-US" sz="1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1" indent="-228600" algn="ctr" defTabSz="342904" hangingPunct="1">
              <a:buClr>
                <a:srgbClr val="000000"/>
              </a:buClr>
              <a:buAutoNum type="arabicPeriod"/>
              <a:defRPr/>
            </a:pPr>
            <a:endParaRPr lang="en-US" sz="100" dirty="0">
              <a:solidFill>
                <a:srgbClr val="243B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B82768A5-03E1-9846-B38B-A3D90D654A88}"/>
              </a:ext>
            </a:extLst>
          </p:cNvPr>
          <p:cNvSpPr txBox="1"/>
          <p:nvPr/>
        </p:nvSpPr>
        <p:spPr>
          <a:xfrm>
            <a:off x="7225852" y="2135213"/>
            <a:ext cx="1847204" cy="276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/>
          <a:p>
            <a:pPr>
              <a:lnSpc>
                <a:spcPct val="150000"/>
              </a:lnSpc>
            </a:pPr>
            <a:endParaRPr lang="en-US" sz="900" b="1" dirty="0">
              <a:solidFill>
                <a:srgbClr val="1E3C57"/>
              </a:solidFill>
              <a:latin typeface="Montserrat" pitchFamily="2" charset="77"/>
              <a:ea typeface="Montserrat Light"/>
              <a:cs typeface="Montserrat Light"/>
              <a:sym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325468333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092319-EEBA-E442-853C-E740CED584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9" b="7679"/>
          <a:stretch/>
        </p:blipFill>
        <p:spPr>
          <a:xfrm>
            <a:off x="0" y="1"/>
            <a:ext cx="9144000" cy="51434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D0E379-D0BF-DB47-9441-2AEE5BD884A6}"/>
              </a:ext>
            </a:extLst>
          </p:cNvPr>
          <p:cNvSpPr txBox="1"/>
          <p:nvPr/>
        </p:nvSpPr>
        <p:spPr>
          <a:xfrm>
            <a:off x="606827" y="1925421"/>
            <a:ext cx="8706505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Montserrat" pitchFamily="2" charset="77"/>
                <a:sym typeface="Calibri"/>
              </a:rPr>
              <a:t>Bridge Implementation -</a:t>
            </a:r>
          </a:p>
          <a:p>
            <a:pPr marL="0" marR="0" indent="0" algn="l" defTabSz="182843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chemeClr val="bg1"/>
                </a:solidFill>
                <a:latin typeface="Montserrat" pitchFamily="2" charset="77"/>
              </a:rPr>
              <a:t>Phases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ontserrat" pitchFamily="2" charset="77"/>
              <a:sym typeface="Calibri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63CF026-5481-F447-8FB9-464AC66A3AFB}"/>
              </a:ext>
            </a:extLst>
          </p:cNvPr>
          <p:cNvCxnSpPr/>
          <p:nvPr/>
        </p:nvCxnSpPr>
        <p:spPr>
          <a:xfrm>
            <a:off x="606828" y="1784838"/>
            <a:ext cx="509795" cy="0"/>
          </a:xfrm>
          <a:prstGeom prst="line">
            <a:avLst/>
          </a:prstGeom>
          <a:noFill/>
          <a:ln w="28575" cap="flat">
            <a:solidFill>
              <a:schemeClr val="bg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9504275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Bridge Phases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 defTabSz="342904" hangingPunct="1">
              <a:buClr>
                <a:srgbClr val="000000"/>
              </a:buClr>
              <a:defRPr/>
            </a:pPr>
            <a:r>
              <a:rPr lang="en-US" sz="1200" dirty="0">
                <a:solidFill>
                  <a:srgbClr val="243B53"/>
                </a:solidFill>
                <a:latin typeface="Montserrat"/>
                <a:ea typeface="Montserrat"/>
                <a:cs typeface="Montserrat"/>
                <a:sym typeface="Montserrat"/>
              </a:rPr>
              <a:t>Phased implementation approach</a:t>
            </a:r>
            <a:endParaRPr lang="en-US" sz="1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828307"/>
            <a:ext cx="2246819" cy="1779126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5" name="Rectangle 53"/>
          <p:cNvSpPr/>
          <p:nvPr/>
        </p:nvSpPr>
        <p:spPr>
          <a:xfrm>
            <a:off x="3447693" y="1828307"/>
            <a:ext cx="2603447" cy="1779126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6" name="Rectangle 54"/>
          <p:cNvSpPr/>
          <p:nvPr/>
        </p:nvSpPr>
        <p:spPr>
          <a:xfrm>
            <a:off x="3054424" y="2338390"/>
            <a:ext cx="774395" cy="774395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1115288" y="2418281"/>
            <a:ext cx="1603558" cy="3424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Initial Deployment on Linea via Bridging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63" name="TextBox 20"/>
          <p:cNvSpPr txBox="1"/>
          <p:nvPr/>
        </p:nvSpPr>
        <p:spPr>
          <a:xfrm>
            <a:off x="3209870" y="2448588"/>
            <a:ext cx="448541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2</a:t>
            </a:r>
            <a:endParaRPr sz="3000" dirty="0"/>
          </a:p>
        </p:txBody>
      </p:sp>
      <p:sp>
        <p:nvSpPr>
          <p:cNvPr id="264" name="Rectangle 22"/>
          <p:cNvSpPr txBox="1"/>
          <p:nvPr/>
        </p:nvSpPr>
        <p:spPr>
          <a:xfrm>
            <a:off x="4030826" y="2409854"/>
            <a:ext cx="1778253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293C57"/>
                </a:solidFill>
                <a:latin typeface="Montserrat"/>
                <a:sym typeface="Montserrat"/>
              </a:rPr>
              <a:t>Seamless User Experience</a:t>
            </a:r>
            <a:endParaRPr lang="en-US" sz="1000" b="1" dirty="0">
              <a:solidFill>
                <a:srgbClr val="1E3C57"/>
              </a:solidFill>
              <a:latin typeface="Montserrat" pitchFamily="2" charset="7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933683" y="2962957"/>
            <a:ext cx="2022351" cy="611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Canonical Token Bridge to Linea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Linea Message Service for secure communication between networks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Focus on security and liquidity during bridging</a:t>
            </a:r>
            <a:endParaRPr lang="en-US" sz="750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B82768A5-03E1-9846-B38B-A3D90D654A88}"/>
              </a:ext>
            </a:extLst>
          </p:cNvPr>
          <p:cNvSpPr txBox="1"/>
          <p:nvPr/>
        </p:nvSpPr>
        <p:spPr>
          <a:xfrm>
            <a:off x="7225852" y="2135213"/>
            <a:ext cx="1847204" cy="276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/>
          <a:p>
            <a:pPr>
              <a:lnSpc>
                <a:spcPct val="150000"/>
              </a:lnSpc>
            </a:pPr>
            <a:endParaRPr lang="en-US" sz="900" b="1" dirty="0">
              <a:solidFill>
                <a:srgbClr val="1E3C57"/>
              </a:solidFill>
              <a:latin typeface="Montserrat" pitchFamily="2" charset="77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7" name="Rectangle 53">
            <a:extLst>
              <a:ext uri="{FF2B5EF4-FFF2-40B4-BE49-F238E27FC236}">
                <a16:creationId xmlns:a16="http://schemas.microsoft.com/office/drawing/2014/main" id="{96C83FB1-80F8-F246-AFEC-8A1E813712E2}"/>
              </a:ext>
            </a:extLst>
          </p:cNvPr>
          <p:cNvSpPr/>
          <p:nvPr/>
        </p:nvSpPr>
        <p:spPr>
          <a:xfrm>
            <a:off x="6540553" y="1828307"/>
            <a:ext cx="2383647" cy="1779126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18" name="Rectangle 54">
            <a:extLst>
              <a:ext uri="{FF2B5EF4-FFF2-40B4-BE49-F238E27FC236}">
                <a16:creationId xmlns:a16="http://schemas.microsoft.com/office/drawing/2014/main" id="{0927FCD5-8133-6549-AE0D-C1384A13AFBD}"/>
              </a:ext>
            </a:extLst>
          </p:cNvPr>
          <p:cNvSpPr/>
          <p:nvPr/>
        </p:nvSpPr>
        <p:spPr>
          <a:xfrm>
            <a:off x="6166259" y="2364198"/>
            <a:ext cx="748587" cy="748587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19" name="TextBox 20">
            <a:extLst>
              <a:ext uri="{FF2B5EF4-FFF2-40B4-BE49-F238E27FC236}">
                <a16:creationId xmlns:a16="http://schemas.microsoft.com/office/drawing/2014/main" id="{4C96C9A4-852A-EB45-B0D0-993FEEB517D4}"/>
              </a:ext>
            </a:extLst>
          </p:cNvPr>
          <p:cNvSpPr txBox="1"/>
          <p:nvPr/>
        </p:nvSpPr>
        <p:spPr>
          <a:xfrm>
            <a:off x="6217792" y="2460897"/>
            <a:ext cx="645522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3</a:t>
            </a:r>
            <a:endParaRPr sz="30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B66A6A9-E7B8-5B4C-97F8-A3473D88B6B4}"/>
              </a:ext>
            </a:extLst>
          </p:cNvPr>
          <p:cNvSpPr txBox="1"/>
          <p:nvPr/>
        </p:nvSpPr>
        <p:spPr>
          <a:xfrm>
            <a:off x="7094327" y="2332910"/>
            <a:ext cx="1649072" cy="3424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293C57"/>
                </a:solidFill>
                <a:latin typeface="Montserrat"/>
                <a:sym typeface="Montserrat"/>
              </a:rPr>
              <a:t>Native issuance on Linea</a:t>
            </a:r>
            <a:endParaRPr lang="en-US" sz="1000" b="1" dirty="0">
              <a:solidFill>
                <a:srgbClr val="1E3C57"/>
              </a:solidFill>
              <a:latin typeface="Montserrat" pitchFamily="2" charset="77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4F572E-A98C-C341-A786-036EE7BBB855}"/>
              </a:ext>
            </a:extLst>
          </p:cNvPr>
          <p:cNvSpPr/>
          <p:nvPr/>
        </p:nvSpPr>
        <p:spPr>
          <a:xfrm>
            <a:off x="3810776" y="3014895"/>
            <a:ext cx="225816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Integrate with MetaMask for a simple wallet experience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Utilise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Infura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for reliable data availability and APIs</a:t>
            </a:r>
            <a:endParaRPr lang="en-US" sz="750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AC5624-764E-864D-A854-231C9073903D}"/>
              </a:ext>
            </a:extLst>
          </p:cNvPr>
          <p:cNvSpPr/>
          <p:nvPr/>
        </p:nvSpPr>
        <p:spPr>
          <a:xfrm>
            <a:off x="6914846" y="2994514"/>
            <a:ext cx="204475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Issue a new token on Linea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Explore the role of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Consensys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Rollups and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zxEVM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to enhance scalability and security</a:t>
            </a:r>
            <a:endParaRPr lang="en-US" sz="750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304374416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52">
            <a:extLst>
              <a:ext uri="{FF2B5EF4-FFF2-40B4-BE49-F238E27FC236}">
                <a16:creationId xmlns:a16="http://schemas.microsoft.com/office/drawing/2014/main" id="{09580D1A-2875-44C5-D7CE-9DE5D11AE350}"/>
              </a:ext>
            </a:extLst>
          </p:cNvPr>
          <p:cNvSpPr/>
          <p:nvPr/>
        </p:nvSpPr>
        <p:spPr>
          <a:xfrm>
            <a:off x="1587171" y="1378886"/>
            <a:ext cx="2092443" cy="1989886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15" name="Rectangle 55">
            <a:extLst>
              <a:ext uri="{FF2B5EF4-FFF2-40B4-BE49-F238E27FC236}">
                <a16:creationId xmlns:a16="http://schemas.microsoft.com/office/drawing/2014/main" id="{BAD9F2A7-F052-7E3B-52CF-BBEB70A15282}"/>
              </a:ext>
            </a:extLst>
          </p:cNvPr>
          <p:cNvSpPr txBox="1"/>
          <p:nvPr/>
        </p:nvSpPr>
        <p:spPr>
          <a:xfrm>
            <a:off x="3858487" y="1904964"/>
            <a:ext cx="4944389" cy="8963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Initial Deployment on Linea via Bridging</a:t>
            </a:r>
            <a:endParaRPr lang="en-US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" name="TextBox 19">
            <a:extLst>
              <a:ext uri="{FF2B5EF4-FFF2-40B4-BE49-F238E27FC236}">
                <a16:creationId xmlns:a16="http://schemas.microsoft.com/office/drawing/2014/main" id="{71AC6FB9-295D-D8E9-3DC5-9ABBED875A6D}"/>
              </a:ext>
            </a:extLst>
          </p:cNvPr>
          <p:cNvSpPr txBox="1"/>
          <p:nvPr/>
        </p:nvSpPr>
        <p:spPr>
          <a:xfrm>
            <a:off x="1937002" y="1568554"/>
            <a:ext cx="1346310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9600" dirty="0"/>
              <a:t>1</a:t>
            </a:r>
            <a:endParaRPr sz="9600" dirty="0"/>
          </a:p>
        </p:txBody>
      </p:sp>
    </p:spTree>
    <p:extLst>
      <p:ext uri="{BB962C8B-B14F-4D97-AF65-F5344CB8AC3E}">
        <p14:creationId xmlns:p14="http://schemas.microsoft.com/office/powerpoint/2010/main" val="101185886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59876" y="4754011"/>
            <a:ext cx="31286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243" name="Rectangle 7"/>
          <p:cNvSpPr/>
          <p:nvPr/>
        </p:nvSpPr>
        <p:spPr>
          <a:xfrm>
            <a:off x="2944101" y="1249197"/>
            <a:ext cx="3248526" cy="36095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44" name="TextBox 8"/>
          <p:cNvSpPr txBox="1"/>
          <p:nvPr/>
        </p:nvSpPr>
        <p:spPr>
          <a:xfrm>
            <a:off x="3064302" y="525291"/>
            <a:ext cx="3017814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7145" rIns="17145">
            <a:spAutoFit/>
          </a:bodyPr>
          <a:lstStyle>
            <a:lvl1pPr algn="ctr">
              <a:defRPr sz="80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US" sz="3000" dirty="0"/>
              <a:t>Bridge options</a:t>
            </a:r>
            <a:endParaRPr sz="3000" dirty="0"/>
          </a:p>
        </p:txBody>
      </p:sp>
      <p:sp>
        <p:nvSpPr>
          <p:cNvPr id="15" name="Google Shape;268;p13">
            <a:extLst>
              <a:ext uri="{FF2B5EF4-FFF2-40B4-BE49-F238E27FC236}">
                <a16:creationId xmlns:a16="http://schemas.microsoft.com/office/drawing/2014/main" id="{E73E9914-1BE0-2649-991A-9EAA3FE5C6B9}"/>
              </a:ext>
            </a:extLst>
          </p:cNvPr>
          <p:cNvSpPr txBox="1"/>
          <p:nvPr/>
        </p:nvSpPr>
        <p:spPr>
          <a:xfrm>
            <a:off x="1025197" y="3987935"/>
            <a:ext cx="7099252" cy="766076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2" indent="0" algn="ctr" defTabSz="914400" hangingPunct="1">
              <a:lnSpc>
                <a:spcPct val="150000"/>
              </a:lnSpc>
              <a:buClr>
                <a:srgbClr val="1D3C57"/>
              </a:buClr>
              <a:buSzPts val="2400"/>
              <a:defRPr/>
            </a:pPr>
            <a:r>
              <a:rPr lang="en-US" sz="1000" b="1" dirty="0">
                <a:latin typeface="Montserrat Light"/>
                <a:ea typeface="Montserrat Light"/>
                <a:cs typeface="Montserrat Light"/>
                <a:sym typeface="Montserrat Light"/>
              </a:rPr>
              <a:t>Simple User Experience</a:t>
            </a:r>
          </a:p>
          <a:p>
            <a:pPr lvl="2" indent="0" algn="ctr" defTabSz="914400" hangingPunct="1">
              <a:lnSpc>
                <a:spcPct val="150000"/>
              </a:lnSpc>
              <a:buClr>
                <a:srgbClr val="1D3C57"/>
              </a:buClr>
              <a:buSzPts val="2400"/>
              <a:defRPr/>
            </a:pPr>
            <a:r>
              <a:rPr lang="en-US" sz="1000" b="1" dirty="0">
                <a:latin typeface="Montserrat Light"/>
                <a:ea typeface="Montserrat Light"/>
                <a:cs typeface="Montserrat Light"/>
                <a:sym typeface="Montserrat Light"/>
              </a:rPr>
              <a:t>Fast and Cheap for user</a:t>
            </a:r>
          </a:p>
          <a:p>
            <a:pPr lvl="2" indent="0" algn="ctr" defTabSz="914400" hangingPunct="1">
              <a:lnSpc>
                <a:spcPct val="150000"/>
              </a:lnSpc>
              <a:buClr>
                <a:srgbClr val="1D3C57"/>
              </a:buClr>
              <a:buSzPts val="2400"/>
              <a:defRPr/>
            </a:pPr>
            <a:r>
              <a:rPr lang="en-US" sz="1000" b="1" dirty="0">
                <a:latin typeface="Montserrat Light"/>
                <a:ea typeface="Montserrat Light"/>
                <a:cs typeface="Montserrat Light"/>
                <a:sym typeface="Montserrat Light"/>
              </a:rPr>
              <a:t>Bridge &amp; Swap</a:t>
            </a:r>
          </a:p>
        </p:txBody>
      </p:sp>
      <p:sp>
        <p:nvSpPr>
          <p:cNvPr id="16" name="Google Shape;269;p13">
            <a:extLst>
              <a:ext uri="{FF2B5EF4-FFF2-40B4-BE49-F238E27FC236}">
                <a16:creationId xmlns:a16="http://schemas.microsoft.com/office/drawing/2014/main" id="{4A142983-21AB-F94A-952D-FC05C21717CE}"/>
              </a:ext>
            </a:extLst>
          </p:cNvPr>
          <p:cNvSpPr txBox="1"/>
          <p:nvPr/>
        </p:nvSpPr>
        <p:spPr>
          <a:xfrm>
            <a:off x="1135736" y="1979070"/>
            <a:ext cx="2709677" cy="161007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indent="0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/>
              <a:buNone/>
              <a:tabLst/>
              <a:defRPr/>
            </a:pPr>
            <a:r>
              <a:rPr kumimoji="0" lang="en-US" sz="1000" b="1" i="0" u="none" strike="noStrike" kern="0" cap="none" spc="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/>
                <a:ea typeface="Montserrat Light"/>
                <a:cs typeface="Montserrat Light"/>
                <a:sym typeface="Montserrat Light"/>
              </a:rPr>
              <a:t>Flexible bridging options.</a:t>
            </a:r>
          </a:p>
          <a:p>
            <a:pPr marR="0" lvl="0" indent="0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/>
              <a:buNone/>
              <a:tabLst/>
              <a:defRPr/>
            </a:pPr>
            <a:r>
              <a:rPr lang="en-US" sz="1000" b="1" dirty="0">
                <a:latin typeface="Montserrat Light"/>
                <a:ea typeface="Montserrat Light"/>
                <a:cs typeface="Montserrat Light"/>
                <a:sym typeface="Montserrat Light"/>
              </a:rPr>
              <a:t>Canonical token on Linea.</a:t>
            </a:r>
            <a:endParaRPr kumimoji="0" lang="en-US" sz="1000" b="1" i="0" u="none" strike="noStrike" kern="0" cap="none" spc="0" normalizeH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R="0" lvl="0" indent="0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/>
              <a:buNone/>
              <a:tabLst/>
              <a:defRPr/>
            </a:pPr>
            <a:endParaRPr kumimoji="0" lang="en-US" sz="1000" b="1" i="0" u="none" strike="noStrike" kern="0" cap="none" spc="0" normalizeH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1" i="0" u="none" strike="noStrike" kern="0" cap="none" spc="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/>
                <a:ea typeface="Montserrat Light"/>
                <a:cs typeface="Montserrat Light"/>
                <a:sym typeface="Montserrat Light"/>
              </a:rPr>
              <a:t>Default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1" dirty="0">
                <a:latin typeface="Montserrat Light"/>
                <a:ea typeface="Montserrat Light"/>
                <a:cs typeface="Montserrat Light"/>
                <a:sym typeface="Montserrat Light"/>
              </a:rPr>
              <a:t>Custom Token</a:t>
            </a:r>
          </a:p>
          <a:p>
            <a:pPr marL="171450" marR="0" lvl="0" indent="-171450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000" b="1" i="0" u="none" strike="noStrike" kern="0" cap="none" spc="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/>
                <a:ea typeface="Montserrat Light"/>
                <a:cs typeface="Montserrat Light"/>
                <a:sym typeface="Montserrat Light"/>
              </a:rPr>
              <a:t>Custom Bridge &amp; Token</a:t>
            </a:r>
            <a:endParaRPr lang="en-US" sz="1000" b="1"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7" name="Google Shape;270;p13">
            <a:extLst>
              <a:ext uri="{FF2B5EF4-FFF2-40B4-BE49-F238E27FC236}">
                <a16:creationId xmlns:a16="http://schemas.microsoft.com/office/drawing/2014/main" id="{D04F0A12-899B-E24F-9D90-3EBA153F0D85}"/>
              </a:ext>
            </a:extLst>
          </p:cNvPr>
          <p:cNvSpPr txBox="1"/>
          <p:nvPr/>
        </p:nvSpPr>
        <p:spPr>
          <a:xfrm>
            <a:off x="5432580" y="1996121"/>
            <a:ext cx="2432326" cy="199181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indent="0" algn="r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/>
                <a:ea typeface="Montserrat Light"/>
                <a:cs typeface="Montserrat Light"/>
                <a:sym typeface="Montserrat Light"/>
              </a:rPr>
              <a:t>LI.FI and Socket aggregators</a:t>
            </a:r>
          </a:p>
          <a:p>
            <a:pPr marR="0" lvl="0" indent="0" algn="r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/>
              <a:buNone/>
              <a:tabLst/>
              <a:defRPr/>
            </a:pPr>
            <a:r>
              <a:rPr lang="en-US" sz="1000" b="1" u="sng" dirty="0">
                <a:latin typeface="Montserrat Light"/>
                <a:ea typeface="Montserrat Light"/>
                <a:cs typeface="Montserrat Light"/>
                <a:sym typeface="Montserrat Light"/>
              </a:rPr>
              <a:t>Bridge providers supported</a:t>
            </a:r>
          </a:p>
          <a:p>
            <a:pPr marL="171450" marR="0" lvl="0" indent="-171450" algn="r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1" dirty="0">
                <a:latin typeface="Montserrat Light"/>
                <a:ea typeface="Montserrat Light"/>
                <a:cs typeface="Montserrat Light"/>
                <a:sym typeface="Montserrat Light"/>
              </a:rPr>
              <a:t>Hop</a:t>
            </a:r>
          </a:p>
          <a:p>
            <a:pPr marL="171450" marR="0" lvl="0" indent="-171450" algn="r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1" dirty="0" err="1">
                <a:latin typeface="Montserrat Light"/>
                <a:ea typeface="Montserrat Light"/>
                <a:cs typeface="Montserrat Light"/>
                <a:sym typeface="Montserrat Light"/>
              </a:rPr>
              <a:t>Connext</a:t>
            </a:r>
            <a:endParaRPr lang="en-US" sz="1000" b="1" dirty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marR="0" lvl="0" indent="-171450" algn="r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1" dirty="0">
                <a:latin typeface="Montserrat Light"/>
                <a:ea typeface="Montserrat Light"/>
                <a:cs typeface="Montserrat Light"/>
                <a:sym typeface="Montserrat Light"/>
              </a:rPr>
              <a:t>Squid (</a:t>
            </a:r>
            <a:r>
              <a:rPr lang="en-US" sz="1000" b="1" dirty="0" err="1">
                <a:latin typeface="Montserrat Light"/>
                <a:ea typeface="Montserrat Light"/>
                <a:cs typeface="Montserrat Light"/>
                <a:sym typeface="Montserrat Light"/>
              </a:rPr>
              <a:t>Axelar</a:t>
            </a:r>
            <a:r>
              <a:rPr lang="en-US" sz="1000" b="1" dirty="0">
                <a:latin typeface="Montserrat Light"/>
                <a:ea typeface="Montserrat Light"/>
                <a:cs typeface="Montserrat Light"/>
                <a:sym typeface="Montserrat Light"/>
              </a:rPr>
              <a:t>)</a:t>
            </a:r>
          </a:p>
          <a:p>
            <a:pPr marL="171450" marR="0" lvl="0" indent="-171450" algn="r" defTabSz="914400" rtl="0" eaLnBrk="1" fontAlgn="auto" latinLnBrk="0" hangingPunct="1">
              <a:lnSpc>
                <a:spcPct val="150000"/>
              </a:lnSpc>
              <a:spcAft>
                <a:spcPts val="0"/>
              </a:spcAft>
              <a:buClr>
                <a:srgbClr val="1D3C57"/>
              </a:buClr>
              <a:buSzPts val="2400"/>
              <a:buFont typeface="Arial" panose="020B0604020202020204" pitchFamily="34" charset="0"/>
              <a:buChar char="•"/>
              <a:tabLst/>
              <a:defRPr/>
            </a:pPr>
            <a:r>
              <a:rPr lang="en-US" sz="1000" b="1" dirty="0">
                <a:latin typeface="Montserrat Light"/>
                <a:ea typeface="Montserrat Light"/>
                <a:cs typeface="Montserrat Light"/>
                <a:sym typeface="Montserrat Light"/>
              </a:rPr>
              <a:t>Across</a:t>
            </a:r>
          </a:p>
        </p:txBody>
      </p:sp>
      <p:sp>
        <p:nvSpPr>
          <p:cNvPr id="18" name="Google Shape;271;p13">
            <a:extLst>
              <a:ext uri="{FF2B5EF4-FFF2-40B4-BE49-F238E27FC236}">
                <a16:creationId xmlns:a16="http://schemas.microsoft.com/office/drawing/2014/main" id="{3D63D61C-1201-6C45-BBD6-432452DFA7B2}"/>
              </a:ext>
            </a:extLst>
          </p:cNvPr>
          <p:cNvSpPr/>
          <p:nvPr/>
        </p:nvSpPr>
        <p:spPr>
          <a:xfrm>
            <a:off x="1025197" y="3622262"/>
            <a:ext cx="7096019" cy="390355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1" i="1" strike="noStrike" kern="0" cap="none" spc="0" normalizeH="0" baseline="0" noProof="0" dirty="0">
                <a:ln>
                  <a:noFill/>
                </a:ln>
                <a:solidFill>
                  <a:srgbClr val="1E3C57"/>
                </a:solidFill>
                <a:effectLst/>
                <a:uLnTx/>
                <a:uFillTx/>
                <a:latin typeface="Montserrat" pitchFamily="2" charset="77"/>
                <a:ea typeface="Montserrat Light"/>
                <a:cs typeface="Montserrat Light"/>
                <a:sym typeface="Montserrat Light"/>
              </a:rPr>
              <a:t>MetaMask Bridge</a:t>
            </a:r>
            <a:endParaRPr kumimoji="0" sz="1100" b="1" i="1" strike="noStrike" kern="0" cap="none" spc="0" normalizeH="0" baseline="0" noProof="0" dirty="0">
              <a:ln>
                <a:noFill/>
              </a:ln>
              <a:solidFill>
                <a:srgbClr val="1E3C57"/>
              </a:solidFill>
              <a:effectLst/>
              <a:uLnTx/>
              <a:uFillTx/>
              <a:latin typeface="Montserrat" pitchFamily="2" charset="77"/>
              <a:cs typeface="Arial"/>
              <a:sym typeface="Arial"/>
            </a:endParaRPr>
          </a:p>
        </p:txBody>
      </p:sp>
      <p:sp>
        <p:nvSpPr>
          <p:cNvPr id="19" name="Google Shape;272;p13">
            <a:extLst>
              <a:ext uri="{FF2B5EF4-FFF2-40B4-BE49-F238E27FC236}">
                <a16:creationId xmlns:a16="http://schemas.microsoft.com/office/drawing/2014/main" id="{530B4D63-41A9-7D49-BB60-CC5637E6090C}"/>
              </a:ext>
            </a:extLst>
          </p:cNvPr>
          <p:cNvSpPr/>
          <p:nvPr/>
        </p:nvSpPr>
        <p:spPr>
          <a:xfrm>
            <a:off x="420370" y="1569294"/>
            <a:ext cx="3425043" cy="390355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1" u="sng" strike="noStrike" kern="0" cap="none" spc="0" normalizeH="0" baseline="0" noProof="0" dirty="0">
                <a:ln>
                  <a:noFill/>
                </a:ln>
                <a:solidFill>
                  <a:srgbClr val="1E3C57"/>
                </a:solidFill>
                <a:effectLst/>
                <a:uLnTx/>
                <a:uFillTx/>
                <a:latin typeface="Montserrat" pitchFamily="2" charset="77"/>
                <a:ea typeface="Montserrat Light"/>
                <a:cs typeface="Montserrat Light"/>
                <a:sym typeface="Montserrat Light"/>
              </a:rPr>
              <a:t>Linea Native Bridge</a:t>
            </a:r>
            <a:endParaRPr kumimoji="0" sz="1100" b="1" u="sng" strike="noStrike" kern="0" cap="none" spc="0" normalizeH="0" baseline="0" noProof="0" dirty="0">
              <a:ln>
                <a:noFill/>
              </a:ln>
              <a:solidFill>
                <a:srgbClr val="1E3C57"/>
              </a:solidFill>
              <a:effectLst/>
              <a:uLnTx/>
              <a:uFillTx/>
              <a:latin typeface="Montserrat" pitchFamily="2" charset="77"/>
              <a:cs typeface="Arial"/>
              <a:sym typeface="Arial"/>
            </a:endParaRPr>
          </a:p>
        </p:txBody>
      </p:sp>
      <p:sp>
        <p:nvSpPr>
          <p:cNvPr id="20" name="Google Shape;273;p13">
            <a:extLst>
              <a:ext uri="{FF2B5EF4-FFF2-40B4-BE49-F238E27FC236}">
                <a16:creationId xmlns:a16="http://schemas.microsoft.com/office/drawing/2014/main" id="{379CCA59-2AEF-B949-A830-9512539F4DFE}"/>
              </a:ext>
            </a:extLst>
          </p:cNvPr>
          <p:cNvSpPr/>
          <p:nvPr/>
        </p:nvSpPr>
        <p:spPr>
          <a:xfrm>
            <a:off x="5033157" y="1605766"/>
            <a:ext cx="3425043" cy="390355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 defTabSz="914400" hangingPunct="1">
              <a:buClr>
                <a:srgbClr val="000000"/>
              </a:buClr>
              <a:defRPr/>
            </a:pPr>
            <a:r>
              <a:rPr kumimoji="0" lang="en-US" sz="1100" b="1" u="sng" strike="noStrike" kern="0" cap="none" spc="0" normalizeH="0" baseline="0" noProof="0" dirty="0">
                <a:ln>
                  <a:noFill/>
                </a:ln>
                <a:solidFill>
                  <a:srgbClr val="1E3C57"/>
                </a:solidFill>
                <a:effectLst/>
                <a:uLnTx/>
                <a:uFillTx/>
                <a:latin typeface="Montserrat" pitchFamily="2" charset="77"/>
                <a:ea typeface="Montserrat Light"/>
                <a:cs typeface="Montserrat Light"/>
                <a:sym typeface="Montserrat Light"/>
              </a:rPr>
              <a:t>Third-Party Bridge</a:t>
            </a:r>
            <a:endParaRPr kumimoji="0" lang="en-US" sz="1100" b="1" u="sng" strike="noStrike" kern="0" cap="none" spc="0" normalizeH="0" baseline="0" noProof="0" dirty="0">
              <a:ln>
                <a:noFill/>
              </a:ln>
              <a:solidFill>
                <a:srgbClr val="1E3C57"/>
              </a:solidFill>
              <a:effectLst/>
              <a:uLnTx/>
              <a:uFillTx/>
              <a:latin typeface="Montserrat" pitchFamily="2" charset="77"/>
              <a:cs typeface="Arial"/>
              <a:sym typeface="Arial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078131-A504-0A4A-B4F4-5C503B23ABE0}"/>
              </a:ext>
            </a:extLst>
          </p:cNvPr>
          <p:cNvCxnSpPr>
            <a:cxnSpLocks/>
          </p:cNvCxnSpPr>
          <p:nvPr/>
        </p:nvCxnSpPr>
        <p:spPr>
          <a:xfrm flipV="1">
            <a:off x="4533300" y="1610716"/>
            <a:ext cx="0" cy="577957"/>
          </a:xfrm>
          <a:prstGeom prst="line">
            <a:avLst/>
          </a:prstGeom>
          <a:noFill/>
          <a:ln w="12700" cap="flat">
            <a:solidFill>
              <a:srgbClr val="1E3C57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39488B8-4CEB-514D-BBB2-7878483D60CA}"/>
              </a:ext>
            </a:extLst>
          </p:cNvPr>
          <p:cNvCxnSpPr>
            <a:cxnSpLocks/>
          </p:cNvCxnSpPr>
          <p:nvPr/>
        </p:nvCxnSpPr>
        <p:spPr>
          <a:xfrm flipH="1">
            <a:off x="2371958" y="3342549"/>
            <a:ext cx="1385223" cy="1103507"/>
          </a:xfrm>
          <a:prstGeom prst="line">
            <a:avLst/>
          </a:prstGeom>
          <a:noFill/>
          <a:ln w="12700" cap="flat">
            <a:solidFill>
              <a:srgbClr val="1E3C57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EEF6A17-C0DD-4542-97DC-4B1A13721275}"/>
              </a:ext>
            </a:extLst>
          </p:cNvPr>
          <p:cNvCxnSpPr>
            <a:cxnSpLocks/>
          </p:cNvCxnSpPr>
          <p:nvPr/>
        </p:nvCxnSpPr>
        <p:spPr>
          <a:xfrm>
            <a:off x="5263520" y="3342548"/>
            <a:ext cx="1385223" cy="1103507"/>
          </a:xfrm>
          <a:prstGeom prst="line">
            <a:avLst/>
          </a:prstGeom>
          <a:noFill/>
          <a:ln w="12700" cap="flat">
            <a:solidFill>
              <a:srgbClr val="1E3C57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DEF52F4F-7E96-6310-101A-75ED6F832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9165" y="2288535"/>
            <a:ext cx="2538301" cy="715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048391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1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Initial Deployment on Linea via Bridging – How it works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933683" y="1719046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Canonical message service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933683" y="2167221"/>
            <a:ext cx="369453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Components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Smart Contract on Ethereum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Smart Contract on Linea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Postbots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messaging service</a:t>
            </a:r>
          </a:p>
          <a:p>
            <a:pPr defTabSz="342904" hangingPunct="1">
              <a:buClr>
                <a:srgbClr val="000000"/>
              </a:buClr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Process (birds eye view)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Call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sendMessage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(…) method in source chain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MessageService.sol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contract</a:t>
            </a:r>
          </a:p>
          <a:p>
            <a:pPr lvl="5" indent="0" defTabSz="342904" hangingPunct="1">
              <a:buClr>
                <a:srgbClr val="000000"/>
              </a:buClr>
              <a:defRPr/>
            </a:pPr>
            <a:r>
              <a:rPr lang="en-US" sz="675" b="1" i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        </a:t>
            </a:r>
            <a:r>
              <a:rPr lang="en-US" sz="675" b="1" i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Args</a:t>
            </a:r>
            <a:r>
              <a:rPr lang="en-US" sz="675" b="1" i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(_to, _fee (optional), _</a:t>
            </a:r>
            <a:r>
              <a:rPr lang="en-US" sz="675" b="1" i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calldata</a:t>
            </a:r>
            <a:r>
              <a:rPr lang="en-US" sz="675" b="1" i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(created with </a:t>
            </a:r>
            <a:r>
              <a:rPr lang="en-US" sz="675" b="1" i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abi.encode</a:t>
            </a:r>
            <a:r>
              <a:rPr lang="en-US" sz="675" b="1" i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(…))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Postbot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listens for call then delivers message to contract on target network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Contract executes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If fee paid,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claimMessage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(…) triggers automatically, otherwise call manually to pay fee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Asset is delivered to _to address.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Extra check to ensure call came from </a:t>
            </a:r>
            <a:r>
              <a:rPr lang="en-US" sz="675" b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MessageService</a:t>
            </a: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en-US" sz="675" b="1" i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onlyMessagingService</a:t>
            </a:r>
            <a:endParaRPr lang="en-US" sz="675" b="1" i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i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Optionally, use </a:t>
            </a:r>
            <a:r>
              <a:rPr lang="en-US" sz="675" b="1" i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onlyAuthorizedRemoteSender</a:t>
            </a:r>
            <a:r>
              <a:rPr lang="en-US" sz="675" b="1" i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to ensure trusted contract sent message, such as from a </a:t>
            </a:r>
            <a:r>
              <a:rPr lang="en-US" sz="675" b="1" i="1" dirty="0" err="1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dApp</a:t>
            </a:r>
            <a:r>
              <a:rPr lang="en-US" sz="675" b="1" i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contract on source chain</a:t>
            </a:r>
          </a:p>
        </p:txBody>
      </p:sp>
      <p:pic>
        <p:nvPicPr>
          <p:cNvPr id="2050" name="Picture 2" descr="Linea message service verification">
            <a:extLst>
              <a:ext uri="{FF2B5EF4-FFF2-40B4-BE49-F238E27FC236}">
                <a16:creationId xmlns:a16="http://schemas.microsoft.com/office/drawing/2014/main" id="{96A46FBC-4DEB-8869-F8F9-78BEE539C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880" y="2627812"/>
            <a:ext cx="3540484" cy="96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36330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Box 7"/>
          <p:cNvSpPr txBox="1">
            <a:spLocks noGrp="1"/>
          </p:cNvSpPr>
          <p:nvPr>
            <p:ph type="sldNum" sz="quarter" idx="2"/>
          </p:nvPr>
        </p:nvSpPr>
        <p:spPr>
          <a:xfrm>
            <a:off x="8662580" y="4753671"/>
            <a:ext cx="324089" cy="3231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251" name="TextBox 46"/>
          <p:cNvSpPr txBox="1"/>
          <p:nvPr/>
        </p:nvSpPr>
        <p:spPr>
          <a:xfrm>
            <a:off x="0" y="389829"/>
            <a:ext cx="914399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66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pPr algn="ctr"/>
            <a:r>
              <a:rPr lang="en-GB" sz="3000" dirty="0">
                <a:solidFill>
                  <a:schemeClr val="accent2"/>
                </a:solidFill>
              </a:rPr>
              <a:t>Phase 1</a:t>
            </a:r>
            <a:endParaRPr sz="3000" dirty="0">
              <a:solidFill>
                <a:schemeClr val="accent2"/>
              </a:solidFill>
            </a:endParaRPr>
          </a:p>
        </p:txBody>
      </p:sp>
      <p:sp>
        <p:nvSpPr>
          <p:cNvPr id="252" name="Rectangle 47"/>
          <p:cNvSpPr txBox="1"/>
          <p:nvPr/>
        </p:nvSpPr>
        <p:spPr>
          <a:xfrm>
            <a:off x="1490885" y="1065002"/>
            <a:ext cx="6162227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>
              <a:defRPr sz="2800"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pPr algn="ctr"/>
            <a:r>
              <a:rPr lang="en-US" sz="12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Initial Deployment on Linea via Bridging – Canonical Token Creation</a:t>
            </a:r>
            <a:endParaRPr lang="en-US" sz="12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Rectangle 50"/>
          <p:cNvSpPr/>
          <p:nvPr/>
        </p:nvSpPr>
        <p:spPr>
          <a:xfrm>
            <a:off x="709215" y="1463176"/>
            <a:ext cx="7716812" cy="3088503"/>
          </a:xfrm>
          <a:prstGeom prst="rect">
            <a:avLst/>
          </a:prstGeom>
          <a:ln w="63500">
            <a:solidFill>
              <a:srgbClr val="D9D9D9"/>
            </a:solidFill>
            <a:miter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4" name="Rectangle 52"/>
          <p:cNvSpPr/>
          <p:nvPr/>
        </p:nvSpPr>
        <p:spPr>
          <a:xfrm>
            <a:off x="219800" y="2363007"/>
            <a:ext cx="749779" cy="749778"/>
          </a:xfrm>
          <a:prstGeom prst="rect">
            <a:avLst/>
          </a:prstGeom>
          <a:solidFill>
            <a:srgbClr val="1E3C57"/>
          </a:solidFill>
          <a:ln w="12700">
            <a:miter lim="400000"/>
          </a:ln>
        </p:spPr>
        <p:txBody>
          <a:bodyPr lIns="17145" rIns="17145" anchor="ctr"/>
          <a:lstStyle/>
          <a:p>
            <a:pPr algn="ctr">
              <a:defRPr>
                <a:solidFill>
                  <a:schemeClr val="accent5">
                    <a:hueOff val="-7200000"/>
                    <a:satOff val="-100001"/>
                  </a:schemeClr>
                </a:solidFill>
                <a:latin typeface="+mn-lt"/>
                <a:ea typeface="+mn-ea"/>
                <a:cs typeface="+mn-cs"/>
                <a:sym typeface="Montserrat Light"/>
              </a:defRPr>
            </a:pPr>
            <a:endParaRPr sz="506"/>
          </a:p>
        </p:txBody>
      </p:sp>
      <p:sp>
        <p:nvSpPr>
          <p:cNvPr id="257" name="Rectangle 55"/>
          <p:cNvSpPr txBox="1"/>
          <p:nvPr/>
        </p:nvSpPr>
        <p:spPr>
          <a:xfrm>
            <a:off x="933683" y="1719046"/>
            <a:ext cx="2375334" cy="1885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tIns="17145" rIns="17145" bIns="17145" numCol="1" anchor="t">
            <a:spAutoFit/>
          </a:bodyPr>
          <a:lstStyle>
            <a:lvl1pPr>
              <a:defRPr sz="2800">
                <a:latin typeface="+mn-lt"/>
                <a:ea typeface="+mn-ea"/>
                <a:cs typeface="+mn-cs"/>
                <a:sym typeface="Montserrat Light"/>
              </a:defRPr>
            </a:lvl1pPr>
          </a:lstStyle>
          <a:p>
            <a:r>
              <a:rPr lang="en-US" sz="1000" b="1" dirty="0">
                <a:solidFill>
                  <a:srgbClr val="1E3C57"/>
                </a:solidFill>
                <a:latin typeface="Montserrat"/>
                <a:ea typeface="Montserrat"/>
                <a:cs typeface="Montserrat"/>
                <a:sym typeface="Montserrat"/>
              </a:rPr>
              <a:t>Default Linea bridged token</a:t>
            </a:r>
            <a:endParaRPr lang="en-US" sz="1000" dirty="0">
              <a:solidFill>
                <a:srgbClr val="1E3C5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TextBox 19"/>
          <p:cNvSpPr txBox="1"/>
          <p:nvPr/>
        </p:nvSpPr>
        <p:spPr>
          <a:xfrm>
            <a:off x="382996" y="2460897"/>
            <a:ext cx="49446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7145" rIns="17145">
            <a:spAutoFit/>
          </a:bodyPr>
          <a:lstStyle>
            <a:lvl1pPr algn="ctr">
              <a:defRPr sz="8000" b="1">
                <a:solidFill>
                  <a:schemeClr val="accent5">
                    <a:hueOff val="-7200000"/>
                    <a:satOff val="-100001"/>
                  </a:schemeClr>
                </a:solidFill>
                <a:latin typeface="Montserrat Bold"/>
                <a:ea typeface="Montserrat Bold"/>
                <a:cs typeface="Montserrat Bold"/>
                <a:sym typeface="Montserrat Bold"/>
              </a:defRPr>
            </a:lvl1pPr>
          </a:lstStyle>
          <a:p>
            <a:r>
              <a:rPr lang="en-GB" sz="3000" dirty="0"/>
              <a:t>1</a:t>
            </a:r>
            <a:endParaRPr sz="3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4AB55A-2FA0-4A4C-94A4-791001250461}"/>
              </a:ext>
            </a:extLst>
          </p:cNvPr>
          <p:cNvSpPr/>
          <p:nvPr/>
        </p:nvSpPr>
        <p:spPr>
          <a:xfrm>
            <a:off x="933683" y="2167221"/>
            <a:ext cx="3694535" cy="1038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Benefits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Codeless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Tried &amp; Tested bridging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Standard bridge URL and interface for users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Operate alongside other popular bridged tokens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endParaRPr lang="en-US" sz="675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defTabSz="342904" hangingPunct="1">
              <a:buClr>
                <a:srgbClr val="000000"/>
              </a:buClr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Limitations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Bridged token is a basic wrapped ERC20 token</a:t>
            </a:r>
          </a:p>
          <a:p>
            <a:pPr marL="171450" indent="-171450" defTabSz="342904" hangingPunct="1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sz="675" b="1" dirty="0">
                <a:solidFill>
                  <a:srgbClr val="1E3C5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 custom logic in bridged token</a:t>
            </a:r>
            <a:endParaRPr lang="en-US" sz="750" b="1" dirty="0">
              <a:solidFill>
                <a:srgbClr val="1E3C5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32FE0F-EFCD-F165-DA4D-E3801428C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186" y="1550449"/>
            <a:ext cx="2046570" cy="292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616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7F7F7F"/>
      </a:dk1>
      <a:lt1>
        <a:srgbClr val="FFFFFF"/>
      </a:lt1>
      <a:dk2>
        <a:srgbClr val="A7A7A7"/>
      </a:dk2>
      <a:lt2>
        <a:srgbClr val="535353"/>
      </a:lt2>
      <a:accent1>
        <a:srgbClr val="005CDC"/>
      </a:accent1>
      <a:accent2>
        <a:srgbClr val="1A1D1F"/>
      </a:accent2>
      <a:accent3>
        <a:srgbClr val="313432"/>
      </a:accent3>
      <a:accent4>
        <a:srgbClr val="434545"/>
      </a:accent4>
      <a:accent5>
        <a:srgbClr val="FEFFFE"/>
      </a:accent5>
      <a:accent6>
        <a:srgbClr val="91969B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Montserrat Light"/>
        <a:ea typeface="Montserrat Light"/>
        <a:cs typeface="Montserrat Light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72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5CDC"/>
      </a:accent1>
      <a:accent2>
        <a:srgbClr val="1A1D1F"/>
      </a:accent2>
      <a:accent3>
        <a:srgbClr val="313432"/>
      </a:accent3>
      <a:accent4>
        <a:srgbClr val="434545"/>
      </a:accent4>
      <a:accent5>
        <a:srgbClr val="FEFFFE"/>
      </a:accent5>
      <a:accent6>
        <a:srgbClr val="91969B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Montserrat Light"/>
        <a:ea typeface="Montserrat Light"/>
        <a:cs typeface="Montserrat Light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72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18357</TotalTime>
  <Words>2546</Words>
  <Application>Microsoft Office PowerPoint</Application>
  <PresentationFormat>On-screen Show (16:9)</PresentationFormat>
  <Paragraphs>374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Montserrat</vt:lpstr>
      <vt:lpstr>Montserrat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darren.op@cent.finance</Manager>
  <Company>Consensys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Stablecoin on Linea</dc:title>
  <dc:subject/>
  <dc:creator>darren.op@cent.finance</dc:creator>
  <cp:keywords/>
  <dc:description/>
  <cp:lastModifiedBy>Darren Oliveiro-Priestnall</cp:lastModifiedBy>
  <cp:revision>416</cp:revision>
  <cp:lastPrinted>2019-08-16T07:19:33Z</cp:lastPrinted>
  <dcterms:modified xsi:type="dcterms:W3CDTF">2024-09-23T09:59:28Z</dcterms:modified>
  <cp:category/>
</cp:coreProperties>
</file>